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1" r:id="rId2"/>
  </p:sldMasterIdLst>
  <p:notesMasterIdLst>
    <p:notesMasterId r:id="rId7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Lst>
  <p:sldSz cx="16256000" cy="9144000"/>
  <p:notesSz cx="6858000" cy="9144000"/>
  <p:embeddedFontLst>
    <p:embeddedFont>
      <p:font typeface="Arimo" panose="020B0604020202020204" charset="0"/>
      <p:regular r:id="rId78"/>
      <p:bold r:id="rId79"/>
      <p:italic r:id="rId80"/>
      <p:boldItalic r:id="rId81"/>
    </p:embeddedFont>
    <p:embeddedFont>
      <p:font typeface="Calibri" panose="020F0502020204030204" pitchFamily="34" charset="0"/>
      <p:regular r:id="rId82"/>
      <p:bold r:id="rId83"/>
      <p:italic r:id="rId84"/>
      <p:boldItalic r:id="rId85"/>
    </p:embeddedFont>
    <p:embeddedFont>
      <p:font typeface="Open Sans" panose="020B0606030504020204" pitchFamily="34"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nAIFL7jGPywrKlvQ7mDuTw==" hashData="lZvr1X8AIGKU9XSKi6cgRZ4g62QorHFo6BMjmENqYhKqEQ9wi34o2qavm83YVF9+YePvx8HwxvagFqiWX0J7CA=="/>
  <p:extLst>
    <p:ext uri="{EFAFB233-063F-42B5-8137-9DF3F51BA10A}">
      <p15:sldGuideLst xmlns:p15="http://schemas.microsoft.com/office/powerpoint/2012/main">
        <p15:guide id="1" orient="horz" pos="2880">
          <p15:clr>
            <a:srgbClr val="A4A3A4"/>
          </p15:clr>
        </p15:guide>
        <p15:guide id="2" pos="512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0" roundtripDataSignature="AMtx7mjTmYCNxWvhcDOLDc5kSTeYrnoXH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ED4703-45B7-4FFF-9A7E-04AF4FF0BCCC}">
  <a:tblStyle styleId="{DEED4703-45B7-4FFF-9A7E-04AF4FF0BCCC}"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738" y="84"/>
      </p:cViewPr>
      <p:guideLst>
        <p:guide orient="horz" pos="2880"/>
        <p:guide pos="5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2.fntdata"/><Relationship Id="rId5" Type="http://schemas.openxmlformats.org/officeDocument/2006/relationships/slide" Target="slides/slide3.xml"/><Relationship Id="rId90" Type="http://customschemas.google.com/relationships/presentationmetadata" Target="meta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0.fntdata"/><Relationship Id="rId61" Type="http://schemas.openxmlformats.org/officeDocument/2006/relationships/slide" Target="slides/slide59.xml"/><Relationship Id="rId82" Type="http://schemas.openxmlformats.org/officeDocument/2006/relationships/font" Target="fonts/font5.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Mention the course name</a:t>
            </a:r>
            <a:endParaRPr/>
          </a:p>
          <a:p>
            <a:pPr marL="0" lvl="0" indent="0" algn="l" rtl="0">
              <a:lnSpc>
                <a:spcPct val="100000"/>
              </a:lnSpc>
              <a:spcBef>
                <a:spcPts val="0"/>
              </a:spcBef>
              <a:spcAft>
                <a:spcPts val="0"/>
              </a:spcAft>
              <a:buSzPts val="1400"/>
              <a:buNone/>
            </a:pPr>
            <a:endParaRPr/>
          </a:p>
        </p:txBody>
      </p:sp>
      <p:sp>
        <p:nvSpPr>
          <p:cNvPr id="396" name="Google Shape;39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77cd789f11_0_6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5" name="Google Shape;515;g77cd789f11_0_6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diagram (explain architecture)</a:t>
            </a:r>
            <a:endParaRPr/>
          </a:p>
        </p:txBody>
      </p:sp>
      <p:sp>
        <p:nvSpPr>
          <p:cNvPr id="516" name="Google Shape;516;g77cd789f11_0_6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77cd789f11_0_4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g77cd789f11_0_4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features and their differences</a:t>
            </a:r>
            <a:endParaRPr/>
          </a:p>
        </p:txBody>
      </p:sp>
      <p:sp>
        <p:nvSpPr>
          <p:cNvPr id="537" name="Google Shape;537;g77cd789f11_0_4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77cd789f11_0_4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4" name="Google Shape;544;g77cd789f11_0_4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77cd789f11_0_4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0" name="Google Shape;550;g77cd789f11_0_4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77cd789f11_0_7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g77cd789f11_0_7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500"/>
              <a:buFont typeface="Calibri"/>
              <a:buNone/>
            </a:pPr>
            <a:r>
              <a:rPr lang="en-US"/>
              <a:t>Mention the topic name and list the content that is going to be covered in the topic</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557" name="Google Shape;557;g77cd789f11_0_7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77cd789f11_0_7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g77cd789f11_0_7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900"/>
              <a:t>Explain the content on slide using:</a:t>
            </a:r>
            <a:endParaRPr sz="900"/>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r>
              <a:rPr lang="en-US" sz="900"/>
              <a:t>If you use the host network mode for a container, that container’s network stack is not isolated from the Docker host (the container shares the host’s networking namespace), and the container does not get its own IP-address allocated. For instance, if you run a container which binds to port 80 and you use host networking, the container’s application is available on port 80 on the host’s IP address.</a:t>
            </a:r>
            <a:endParaRPr sz="900"/>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r>
              <a:rPr lang="en-US" sz="900"/>
              <a:t>Explain advantages of host network</a:t>
            </a:r>
            <a:endParaRPr sz="900"/>
          </a:p>
        </p:txBody>
      </p:sp>
      <p:sp>
        <p:nvSpPr>
          <p:cNvPr id="563" name="Google Shape;563;g77cd789f11_0_7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architecture</a:t>
            </a:r>
            <a:endParaRPr/>
          </a:p>
        </p:txBody>
      </p:sp>
      <p:sp>
        <p:nvSpPr>
          <p:cNvPr id="573" name="Google Shape;57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77cd789f11_0_7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9" name="Google Shape;589;g77cd789f11_0_7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900"/>
              <a:t>Explain the content on slide using:</a:t>
            </a:r>
            <a:endParaRPr sz="900"/>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r>
              <a:rPr lang="en-US" sz="900"/>
              <a:t>You can also use a host network for a swarm service, by passing </a:t>
            </a:r>
            <a:r>
              <a:rPr lang="en-US" sz="900" i="1"/>
              <a:t>--network host </a:t>
            </a:r>
            <a:r>
              <a:rPr lang="en-US" sz="900"/>
              <a:t>to the </a:t>
            </a:r>
            <a:r>
              <a:rPr lang="en-US" sz="900" i="1"/>
              <a:t>docker service create </a:t>
            </a:r>
            <a:r>
              <a:rPr lang="en-US" sz="900"/>
              <a:t>command. </a:t>
            </a:r>
            <a:endParaRPr sz="900"/>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r>
              <a:rPr lang="en-US" sz="900"/>
              <a:t>In this case, control traffic (traffic related to managing the swarm and the service) is still sent across an overlay network, but the individual swarm service containers send data using the Docker daemon’s host network and ports. This creates some extra limitations. For instance, if a service container binds to port 80, only one service container can run on a given swarm node.</a:t>
            </a:r>
            <a:endParaRPr sz="900"/>
          </a:p>
          <a:p>
            <a:pPr marL="0" lvl="0" indent="0" algn="l" rtl="0">
              <a:lnSpc>
                <a:spcPct val="100000"/>
              </a:lnSpc>
              <a:spcBef>
                <a:spcPts val="0"/>
              </a:spcBef>
              <a:spcAft>
                <a:spcPts val="0"/>
              </a:spcAft>
              <a:buSzPts val="1400"/>
              <a:buNone/>
            </a:pPr>
            <a:endParaRPr sz="900"/>
          </a:p>
          <a:p>
            <a:pPr marL="0" marR="0" lvl="0" indent="0" algn="l" rtl="0">
              <a:lnSpc>
                <a:spcPct val="100000"/>
              </a:lnSpc>
              <a:spcBef>
                <a:spcPts val="0"/>
              </a:spcBef>
              <a:spcAft>
                <a:spcPts val="0"/>
              </a:spcAft>
              <a:buClr>
                <a:schemeClr val="dk1"/>
              </a:buClr>
              <a:buSzPts val="1500"/>
              <a:buFont typeface="Calibri"/>
              <a:buNone/>
            </a:pPr>
            <a:r>
              <a:rPr lang="en-US" sz="900"/>
              <a:t>The host networking driver only works on Linux hosts, and is not supported on Docker Desktop for Mac, Docker Desktop for Windows, or Docker EE for Windows Server.</a:t>
            </a:r>
            <a:endParaRPr sz="900"/>
          </a:p>
          <a:p>
            <a:pPr marL="0" lvl="0" indent="0" algn="l" rtl="0">
              <a:lnSpc>
                <a:spcPct val="100000"/>
              </a:lnSpc>
              <a:spcBef>
                <a:spcPts val="0"/>
              </a:spcBef>
              <a:spcAft>
                <a:spcPts val="0"/>
              </a:spcAft>
              <a:buSzPts val="1400"/>
              <a:buNone/>
            </a:pPr>
            <a:endParaRPr sz="900"/>
          </a:p>
        </p:txBody>
      </p:sp>
      <p:sp>
        <p:nvSpPr>
          <p:cNvPr id="590" name="Google Shape;590;g77cd789f11_0_7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77cd789f11_0_18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0" name="Google Shape;600;g77cd789f11_0_18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77cd789f11_0_9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overlay network</a:t>
            </a:r>
            <a:endParaRPr/>
          </a:p>
        </p:txBody>
      </p:sp>
      <p:sp>
        <p:nvSpPr>
          <p:cNvPr id="606" name="Google Shape;606;g77cd789f11_0_9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Mention the topic name and convey its importance/role in brief</a:t>
            </a:r>
            <a:endParaRPr/>
          </a:p>
          <a:p>
            <a:pPr marL="0" lvl="0" indent="0" algn="l" rtl="0">
              <a:lnSpc>
                <a:spcPct val="100000"/>
              </a:lnSpc>
              <a:spcBef>
                <a:spcPts val="0"/>
              </a:spcBef>
              <a:spcAft>
                <a:spcPts val="0"/>
              </a:spcAft>
              <a:buSzPts val="1400"/>
              <a:buNone/>
            </a:pPr>
            <a:endParaRPr/>
          </a:p>
        </p:txBody>
      </p:sp>
      <p:sp>
        <p:nvSpPr>
          <p:cNvPr id="404" name="Google Shape;40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77cd789f11_0_9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 name="Google Shape;611;g77cd789f11_0_9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content on slide using: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overlay network driver creates a distributed network among multiple Docker daemon hosts.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This network sits on top of (overlays) the host-specific networks, allowing containers connected to it (including swarm service containers) to communicate securely. Docker transparently handles routing of each packet to and from the correct Docker daemon host and the correct destination container.</a:t>
            </a:r>
            <a:endParaRPr/>
          </a:p>
        </p:txBody>
      </p:sp>
      <p:sp>
        <p:nvSpPr>
          <p:cNvPr id="612" name="Google Shape;612;g77cd789f11_0_9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7" name="Google Shape;62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1600"/>
              <a:buFont typeface="Open Sans"/>
              <a:buNone/>
            </a:pPr>
            <a:r>
              <a:rPr lang="en-US" sz="1600">
                <a:solidFill>
                  <a:srgbClr val="3F3F3F"/>
                </a:solidFill>
                <a:latin typeface="Open Sans"/>
                <a:ea typeface="Open Sans"/>
                <a:cs typeface="Open Sans"/>
                <a:sym typeface="Open Sans"/>
              </a:rPr>
              <a:t>Explain the architecture</a:t>
            </a:r>
            <a:endParaRPr/>
          </a:p>
          <a:p>
            <a:pPr marL="0" marR="0" lvl="0" indent="0" algn="l" rtl="0">
              <a:lnSpc>
                <a:spcPct val="100000"/>
              </a:lnSpc>
              <a:spcBef>
                <a:spcPts val="0"/>
              </a:spcBef>
              <a:spcAft>
                <a:spcPts val="0"/>
              </a:spcAft>
              <a:buClr>
                <a:schemeClr val="dk1"/>
              </a:buClr>
              <a:buSzPts val="1600"/>
              <a:buFont typeface="Calibri"/>
              <a:buNone/>
            </a:pPr>
            <a:endParaRPr sz="16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3F3F3F"/>
              </a:buClr>
              <a:buSzPts val="1600"/>
              <a:buFont typeface="Open Sans"/>
              <a:buNone/>
            </a:pPr>
            <a:r>
              <a:rPr lang="en-US" sz="1600">
                <a:solidFill>
                  <a:srgbClr val="3F3F3F"/>
                </a:solidFill>
                <a:latin typeface="Open Sans"/>
                <a:ea typeface="Open Sans"/>
                <a:cs typeface="Open Sans"/>
                <a:sym typeface="Open Sans"/>
              </a:rPr>
              <a:t>Provisioning for an overlay network are automated by Docker Swarm control plane.</a:t>
            </a:r>
            <a:endParaRPr sz="1600" i="1">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No VXLAN configuration or operating system networking configuration is required. Data-plane encryption, an optional feature of overlays on Linux, is also automatically configured by the overlay driver as networks are created. The user or network operator only has to define the network (docker network create -d overlay ...) and attach containers to that network.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When the overlay network is created, notice that several interfaces and bridges are created inside the host as well as two interfaces inside this container</a:t>
            </a:r>
            <a:endParaRPr/>
          </a:p>
          <a:p>
            <a:pPr marL="0" lvl="0" indent="0" algn="l" rtl="0">
              <a:lnSpc>
                <a:spcPct val="100000"/>
              </a:lnSpc>
              <a:spcBef>
                <a:spcPts val="0"/>
              </a:spcBef>
              <a:spcAft>
                <a:spcPts val="0"/>
              </a:spcAft>
              <a:buSzPts val="1400"/>
              <a:buNone/>
            </a:pPr>
            <a:r>
              <a:rPr lang="en-US"/>
              <a:t>On overlay networks, each container has at least two interfaces that connect it to the overlay and the docker_gwbridge respectively.</a:t>
            </a:r>
            <a:endParaRPr/>
          </a:p>
          <a:p>
            <a:pPr marL="0" lvl="0" indent="0" algn="l" rtl="0">
              <a:lnSpc>
                <a:spcPct val="100000"/>
              </a:lnSpc>
              <a:spcBef>
                <a:spcPts val="0"/>
              </a:spcBef>
              <a:spcAft>
                <a:spcPts val="0"/>
              </a:spcAft>
              <a:buSzPts val="1400"/>
              <a:buNone/>
            </a:pPr>
            <a:endParaRPr/>
          </a:p>
        </p:txBody>
      </p:sp>
      <p:sp>
        <p:nvSpPr>
          <p:cNvPr id="628" name="Google Shape;62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77cd789f11_0_9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g77cd789f11_0_9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900">
                <a:latin typeface="Arial"/>
                <a:ea typeface="Arial"/>
                <a:cs typeface="Arial"/>
                <a:sym typeface="Arial"/>
              </a:rPr>
              <a:t>Explain the content on slide using:</a:t>
            </a:r>
            <a:endParaRPr sz="900">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endParaRPr sz="900">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900" b="0" i="0" u="none" strike="noStrike" cap="none">
                <a:solidFill>
                  <a:schemeClr val="dk1"/>
                </a:solidFill>
                <a:latin typeface="Arial"/>
                <a:ea typeface="Arial"/>
                <a:cs typeface="Arial"/>
                <a:sym typeface="Arial"/>
              </a:rPr>
              <a:t>When you initialize a swarm or join a Docker host to an existing swarm, two new networks are created on that Docker host:</a:t>
            </a:r>
            <a:endParaRPr sz="900"/>
          </a:p>
          <a:p>
            <a:pPr marL="0" marR="0" lvl="0" indent="0" algn="l" rtl="0">
              <a:lnSpc>
                <a:spcPct val="100000"/>
              </a:lnSpc>
              <a:spcBef>
                <a:spcPts val="0"/>
              </a:spcBef>
              <a:spcAft>
                <a:spcPts val="0"/>
              </a:spcAft>
              <a:buClr>
                <a:schemeClr val="dk1"/>
              </a:buClr>
              <a:buSzPts val="2000"/>
              <a:buFont typeface="Calibri"/>
              <a:buNone/>
            </a:pPr>
            <a:endParaRPr sz="900" b="0" i="0" u="none" strike="noStrike" cap="none">
              <a:solidFill>
                <a:schemeClr val="dk1"/>
              </a:solidFill>
              <a:latin typeface="Arial"/>
              <a:ea typeface="Arial"/>
              <a:cs typeface="Arial"/>
              <a:sym typeface="Arial"/>
            </a:endParaRPr>
          </a:p>
          <a:p>
            <a:pPr marL="0" marR="0" lvl="0" indent="-57150" algn="l" rtl="0">
              <a:lnSpc>
                <a:spcPct val="100000"/>
              </a:lnSpc>
              <a:spcBef>
                <a:spcPts val="0"/>
              </a:spcBef>
              <a:spcAft>
                <a:spcPts val="0"/>
              </a:spcAft>
              <a:buClr>
                <a:schemeClr val="dk1"/>
              </a:buClr>
              <a:buSzPts val="900"/>
              <a:buFont typeface="Arial"/>
              <a:buChar char="•"/>
            </a:pPr>
            <a:r>
              <a:rPr lang="en-US" sz="900" b="0" i="0" u="none" strike="noStrike" cap="none">
                <a:solidFill>
                  <a:schemeClr val="dk1"/>
                </a:solidFill>
                <a:latin typeface="Arial"/>
                <a:ea typeface="Arial"/>
                <a:cs typeface="Arial"/>
                <a:sym typeface="Arial"/>
              </a:rPr>
              <a:t>an overlay network called </a:t>
            </a:r>
            <a:r>
              <a:rPr lang="en-US" sz="900" b="0" i="0" u="none" strike="noStrike" cap="none">
                <a:solidFill>
                  <a:schemeClr val="dk1"/>
                </a:solidFill>
                <a:latin typeface="Arimo"/>
                <a:ea typeface="Arimo"/>
                <a:cs typeface="Arimo"/>
                <a:sym typeface="Arimo"/>
              </a:rPr>
              <a:t>ingress</a:t>
            </a:r>
            <a:r>
              <a:rPr lang="en-US" sz="900" b="0" i="0" u="none" strike="noStrike" cap="none">
                <a:solidFill>
                  <a:schemeClr val="dk1"/>
                </a:solidFill>
              </a:rPr>
              <a:t>, which handles control and data traffic related to swarm services. When you create a swarm service and do not connect it to a user-defined overlay network, it connects to the </a:t>
            </a:r>
            <a:r>
              <a:rPr lang="en-US" sz="900" b="0" i="0" u="none" strike="noStrike" cap="none">
                <a:solidFill>
                  <a:schemeClr val="dk1"/>
                </a:solidFill>
                <a:latin typeface="Arimo"/>
                <a:ea typeface="Arimo"/>
                <a:cs typeface="Arimo"/>
                <a:sym typeface="Arimo"/>
              </a:rPr>
              <a:t>ingress</a:t>
            </a:r>
            <a:r>
              <a:rPr lang="en-US" sz="900" b="0" i="0" u="none" strike="noStrike" cap="none">
                <a:solidFill>
                  <a:schemeClr val="dk1"/>
                </a:solidFill>
              </a:rPr>
              <a:t> network by default.</a:t>
            </a:r>
            <a:endParaRPr sz="900"/>
          </a:p>
          <a:p>
            <a:pPr marL="0" marR="0" lvl="0" indent="0" algn="l" rtl="0">
              <a:lnSpc>
                <a:spcPct val="100000"/>
              </a:lnSpc>
              <a:spcBef>
                <a:spcPts val="0"/>
              </a:spcBef>
              <a:spcAft>
                <a:spcPts val="0"/>
              </a:spcAft>
              <a:buClr>
                <a:schemeClr val="dk1"/>
              </a:buClr>
              <a:buSzPts val="2000"/>
              <a:buFont typeface="Calibri"/>
              <a:buNone/>
            </a:pPr>
            <a:endParaRPr sz="900" b="0" i="0" u="none" strike="noStrike" cap="none">
              <a:solidFill>
                <a:schemeClr val="dk1"/>
              </a:solidFill>
              <a:latin typeface="Arial"/>
              <a:ea typeface="Arial"/>
              <a:cs typeface="Arial"/>
              <a:sym typeface="Arial"/>
            </a:endParaRPr>
          </a:p>
          <a:p>
            <a:pPr marL="0" marR="0" lvl="0" indent="-57150" algn="l" rtl="0">
              <a:lnSpc>
                <a:spcPct val="100000"/>
              </a:lnSpc>
              <a:spcBef>
                <a:spcPts val="0"/>
              </a:spcBef>
              <a:spcAft>
                <a:spcPts val="0"/>
              </a:spcAft>
              <a:buClr>
                <a:schemeClr val="dk1"/>
              </a:buClr>
              <a:buSzPts val="900"/>
              <a:buFont typeface="Arial"/>
              <a:buChar char="•"/>
            </a:pPr>
            <a:r>
              <a:rPr lang="en-US" sz="900" b="0" i="0" u="none" strike="noStrike" cap="none">
                <a:solidFill>
                  <a:schemeClr val="dk1"/>
                </a:solidFill>
                <a:latin typeface="Arial"/>
                <a:ea typeface="Arial"/>
                <a:cs typeface="Arial"/>
                <a:sym typeface="Arial"/>
              </a:rPr>
              <a:t>a bridge network called </a:t>
            </a:r>
            <a:r>
              <a:rPr lang="en-US" sz="900" b="0" i="0" u="none" strike="noStrike" cap="none">
                <a:solidFill>
                  <a:schemeClr val="dk1"/>
                </a:solidFill>
                <a:latin typeface="Arimo"/>
                <a:ea typeface="Arimo"/>
                <a:cs typeface="Arimo"/>
                <a:sym typeface="Arimo"/>
              </a:rPr>
              <a:t>docker_gwbridge</a:t>
            </a:r>
            <a:r>
              <a:rPr lang="en-US" sz="900" b="0" i="0" u="none" strike="noStrike" cap="none">
                <a:solidFill>
                  <a:schemeClr val="dk1"/>
                </a:solidFill>
              </a:rPr>
              <a:t>, which connects the individual Docker daemon to the other daemons participating in the swarm.</a:t>
            </a:r>
            <a:endParaRPr sz="900"/>
          </a:p>
          <a:p>
            <a:pPr marL="0" marR="0" lvl="0" indent="0" algn="l" rtl="0">
              <a:lnSpc>
                <a:spcPct val="100000"/>
              </a:lnSpc>
              <a:spcBef>
                <a:spcPts val="0"/>
              </a:spcBef>
              <a:spcAft>
                <a:spcPts val="0"/>
              </a:spcAft>
              <a:buClr>
                <a:schemeClr val="dk1"/>
              </a:buClr>
              <a:buSzPts val="1600"/>
              <a:buFont typeface="Calibri"/>
              <a:buNone/>
            </a:pP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Calibri"/>
              <a:buNone/>
            </a:pPr>
            <a:endParaRPr sz="900" b="0" i="0" u="none" strike="noStrike" cap="none">
              <a:solidFill>
                <a:schemeClr val="dk1"/>
              </a:solidFill>
              <a:latin typeface="Arial"/>
              <a:ea typeface="Arial"/>
              <a:cs typeface="Arial"/>
              <a:sym typeface="Arial"/>
            </a:endParaRPr>
          </a:p>
        </p:txBody>
      </p:sp>
      <p:sp>
        <p:nvSpPr>
          <p:cNvPr id="648" name="Google Shape;648;g77cd789f11_0_9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77cd789f11_0_9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g77cd789f11_0_9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600" b="1">
                <a:latin typeface="Arial"/>
                <a:ea typeface="Arial"/>
                <a:cs typeface="Arial"/>
                <a:sym typeface="Arial"/>
              </a:rPr>
              <a:t>Use the content below to explain the slide:</a:t>
            </a:r>
            <a:endParaRPr sz="600" b="1">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endParaRPr sz="600" b="1">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r>
              <a:rPr lang="en-US" sz="600" b="1" i="0" u="none" strike="noStrike" cap="none">
                <a:solidFill>
                  <a:schemeClr val="dk1"/>
                </a:solidFill>
                <a:latin typeface="Arial"/>
                <a:ea typeface="Arial"/>
                <a:cs typeface="Arial"/>
                <a:sym typeface="Arial"/>
              </a:rPr>
              <a:t>Prerequisites:</a:t>
            </a:r>
            <a:endParaRPr sz="600"/>
          </a:p>
          <a:p>
            <a:pPr marL="342900" lvl="0" indent="-285750" algn="l" rtl="0">
              <a:lnSpc>
                <a:spcPct val="100000"/>
              </a:lnSpc>
              <a:spcBef>
                <a:spcPts val="0"/>
              </a:spcBef>
              <a:spcAft>
                <a:spcPts val="0"/>
              </a:spcAft>
              <a:buClr>
                <a:schemeClr val="dk1"/>
              </a:buClr>
              <a:buSzPts val="600"/>
              <a:buFont typeface="Calibri"/>
              <a:buAutoNum type="arabicPeriod"/>
            </a:pPr>
            <a:r>
              <a:rPr lang="en-US" sz="600"/>
              <a:t>These ports must kept open to traffic to and from each Docker host participating on an overlay network:</a:t>
            </a:r>
            <a:endParaRPr sz="600"/>
          </a:p>
          <a:p>
            <a:pPr marL="880407" lvl="1" indent="-228600" algn="l" rtl="0">
              <a:lnSpc>
                <a:spcPct val="100000"/>
              </a:lnSpc>
              <a:spcBef>
                <a:spcPts val="0"/>
              </a:spcBef>
              <a:spcAft>
                <a:spcPts val="0"/>
              </a:spcAft>
              <a:buClr>
                <a:schemeClr val="dk1"/>
              </a:buClr>
              <a:buSzPts val="600"/>
              <a:buFont typeface="Arial"/>
              <a:buChar char="•"/>
            </a:pPr>
            <a:r>
              <a:rPr lang="en-US" sz="600"/>
              <a:t>TCP port 2377 for cluster management communications</a:t>
            </a:r>
            <a:endParaRPr sz="600"/>
          </a:p>
          <a:p>
            <a:pPr marL="880407" lvl="1" indent="-228600" algn="l" rtl="0">
              <a:lnSpc>
                <a:spcPct val="100000"/>
              </a:lnSpc>
              <a:spcBef>
                <a:spcPts val="0"/>
              </a:spcBef>
              <a:spcAft>
                <a:spcPts val="0"/>
              </a:spcAft>
              <a:buClr>
                <a:schemeClr val="dk1"/>
              </a:buClr>
              <a:buSzPts val="600"/>
              <a:buFont typeface="Arial"/>
              <a:buChar char="•"/>
            </a:pPr>
            <a:r>
              <a:rPr lang="en-US" sz="600"/>
              <a:t>TCP and UDP port 7946 for communication among nodes</a:t>
            </a:r>
            <a:endParaRPr sz="600"/>
          </a:p>
          <a:p>
            <a:pPr marL="880407" lvl="1" indent="-228600" algn="l" rtl="0">
              <a:lnSpc>
                <a:spcPct val="100000"/>
              </a:lnSpc>
              <a:spcBef>
                <a:spcPts val="0"/>
              </a:spcBef>
              <a:spcAft>
                <a:spcPts val="0"/>
              </a:spcAft>
              <a:buClr>
                <a:schemeClr val="dk1"/>
              </a:buClr>
              <a:buSzPts val="600"/>
              <a:buFont typeface="Arial"/>
              <a:buChar char="•"/>
            </a:pPr>
            <a:r>
              <a:rPr lang="en-US" sz="600"/>
              <a:t>UDP port 4789 for overlay network traffic</a:t>
            </a:r>
            <a:endParaRPr sz="600"/>
          </a:p>
          <a:p>
            <a:pPr marL="0" lvl="0" indent="0" algn="l" rtl="0">
              <a:lnSpc>
                <a:spcPct val="100000"/>
              </a:lnSpc>
              <a:spcBef>
                <a:spcPts val="0"/>
              </a:spcBef>
              <a:spcAft>
                <a:spcPts val="0"/>
              </a:spcAft>
              <a:buClr>
                <a:schemeClr val="dk1"/>
              </a:buClr>
              <a:buSzPts val="1561"/>
              <a:buFont typeface="Calibri"/>
              <a:buNone/>
            </a:pPr>
            <a:endParaRPr sz="600" i="0"/>
          </a:p>
          <a:p>
            <a:pPr marL="342900" lvl="0" indent="-285750" algn="l" rtl="0">
              <a:lnSpc>
                <a:spcPct val="100000"/>
              </a:lnSpc>
              <a:spcBef>
                <a:spcPts val="0"/>
              </a:spcBef>
              <a:spcAft>
                <a:spcPts val="0"/>
              </a:spcAft>
              <a:buClr>
                <a:schemeClr val="dk1"/>
              </a:buClr>
              <a:buSzPts val="600"/>
              <a:buFont typeface="Calibri"/>
              <a:buAutoNum type="arabicPeriod"/>
            </a:pPr>
            <a:r>
              <a:rPr lang="en-US" sz="600"/>
              <a:t>Before you can create an overlay network, you need to either initialize your Docker daemon as a swarm manager using docker swarm init or join it to an existing swarm using docker swarm join. Either of these creates the default ingress overlay network which is used by swarm services by default. You need to do this even if you never plan to use swarm services. Afterward, you can create additional user-defined overlay networks.</a:t>
            </a:r>
            <a:endParaRPr sz="600"/>
          </a:p>
          <a:p>
            <a:pPr marL="0" marR="0" lvl="0" indent="0" algn="l" rtl="0">
              <a:lnSpc>
                <a:spcPct val="100000"/>
              </a:lnSpc>
              <a:spcBef>
                <a:spcPts val="0"/>
              </a:spcBef>
              <a:spcAft>
                <a:spcPts val="0"/>
              </a:spcAft>
              <a:buClr>
                <a:schemeClr val="dk1"/>
              </a:buClr>
              <a:buSzPts val="2000"/>
              <a:buFont typeface="Calibri"/>
              <a:buNone/>
            </a:pPr>
            <a:endParaRPr sz="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Calibri"/>
              <a:buNone/>
            </a:pPr>
            <a:endParaRPr sz="600" b="0" i="0" u="none" strike="noStrike" cap="none">
              <a:solidFill>
                <a:schemeClr val="dk1"/>
              </a:solidFill>
              <a:latin typeface="Arial"/>
              <a:ea typeface="Arial"/>
              <a:cs typeface="Arial"/>
              <a:sym typeface="Arial"/>
            </a:endParaRPr>
          </a:p>
        </p:txBody>
      </p:sp>
      <p:sp>
        <p:nvSpPr>
          <p:cNvPr id="664" name="Google Shape;664;g77cd789f11_0_9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77cd789f11_0_1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g77cd789f11_0_1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500"/>
              <a:buFont typeface="Calibri"/>
              <a:buNone/>
            </a:pPr>
            <a:r>
              <a:rPr lang="en-US"/>
              <a:t>Mention the topic name and list the content that is going to be covered in the topic</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675" name="Google Shape;675;g77cd789f11_0_11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7cd789f11_0_1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0" name="Google Shape;680;g77cd789f11_0_11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900"/>
              <a:t>Explain the content on slide using:</a:t>
            </a:r>
            <a:endParaRPr sz="900"/>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r>
              <a:rPr lang="en-US" sz="900"/>
              <a:t>Some applications, especially legacy applications or applications which monitor network traffic, expect to be directly connected to the physical network. In this type of situation, you can use the macvlan network driver to assign a MAC address to each container’s virtual network interface.</a:t>
            </a:r>
            <a:endParaRPr sz="900"/>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r>
              <a:rPr lang="en-US" sz="900"/>
              <a:t>Measures:</a:t>
            </a:r>
            <a:endParaRPr sz="900"/>
          </a:p>
          <a:p>
            <a:pPr marL="285750" lvl="0" indent="-247650" algn="l" rtl="0">
              <a:lnSpc>
                <a:spcPct val="100000"/>
              </a:lnSpc>
              <a:spcBef>
                <a:spcPts val="0"/>
              </a:spcBef>
              <a:spcAft>
                <a:spcPts val="0"/>
              </a:spcAft>
              <a:buClr>
                <a:schemeClr val="dk1"/>
              </a:buClr>
              <a:buSzPts val="900"/>
              <a:buFont typeface="Arial"/>
              <a:buChar char="•"/>
            </a:pPr>
            <a:r>
              <a:rPr lang="en-US" sz="900"/>
              <a:t>It is very easy to unintentionally damage your network due to IP address exhaustion or to “VLAN spread”, which is a situation in which you have an inappropriately large number of unique MAC addresses in your network.</a:t>
            </a:r>
            <a:endParaRPr sz="900"/>
          </a:p>
          <a:p>
            <a:pPr marL="285750" lvl="0" indent="-247650" algn="l" rtl="0">
              <a:lnSpc>
                <a:spcPct val="100000"/>
              </a:lnSpc>
              <a:spcBef>
                <a:spcPts val="0"/>
              </a:spcBef>
              <a:spcAft>
                <a:spcPts val="0"/>
              </a:spcAft>
              <a:buClr>
                <a:schemeClr val="dk1"/>
              </a:buClr>
              <a:buSzPts val="900"/>
              <a:buFont typeface="Arial"/>
              <a:buChar char="•"/>
            </a:pPr>
            <a:r>
              <a:rPr lang="en-US" sz="900"/>
              <a:t>Your networking equipment needs to be able to handle “promiscuous mode”, where one physical interface can be assigned multiple MAC addresses.</a:t>
            </a:r>
            <a:endParaRPr sz="900"/>
          </a:p>
          <a:p>
            <a:pPr marL="0" lvl="0" indent="0" algn="l" rtl="0">
              <a:lnSpc>
                <a:spcPct val="100000"/>
              </a:lnSpc>
              <a:spcBef>
                <a:spcPts val="0"/>
              </a:spcBef>
              <a:spcAft>
                <a:spcPts val="0"/>
              </a:spcAft>
              <a:buSzPts val="1400"/>
              <a:buNone/>
            </a:pPr>
            <a:endParaRPr sz="900"/>
          </a:p>
        </p:txBody>
      </p:sp>
      <p:sp>
        <p:nvSpPr>
          <p:cNvPr id="681" name="Google Shape;681;g77cd789f11_0_11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0" name="Google Shape;69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architecture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ateway address is required during MACVLAN network configuration. The gateway must be external to the host provided by the network infrastructure</a:t>
            </a:r>
            <a:endParaRPr/>
          </a:p>
        </p:txBody>
      </p:sp>
      <p:sp>
        <p:nvSpPr>
          <p:cNvPr id="691" name="Google Shape;69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macvlan network</a:t>
            </a:r>
            <a:endParaRPr/>
          </a:p>
          <a:p>
            <a:pPr marL="0" lvl="0" indent="0" algn="l" rtl="0">
              <a:lnSpc>
                <a:spcPct val="100000"/>
              </a:lnSpc>
              <a:spcBef>
                <a:spcPts val="0"/>
              </a:spcBef>
              <a:spcAft>
                <a:spcPts val="0"/>
              </a:spcAft>
              <a:buSzPts val="1400"/>
              <a:buNone/>
            </a:pPr>
            <a:r>
              <a:rPr lang="en-US"/>
              <a:t>It has positive performance implications by virtue of having a very simple and lightweight architecture. Rather than port mapping, the MACVLAN driver provides direct access between containers and the physical network. It also allows containers to receive routable IP addresses that are on the subnet of the physical network.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MACVLAN use-cases may include:</a:t>
            </a:r>
            <a:endParaRPr/>
          </a:p>
          <a:p>
            <a:pPr marL="0" lvl="0" indent="0" algn="l" rtl="0">
              <a:lnSpc>
                <a:spcPct val="100000"/>
              </a:lnSpc>
              <a:spcBef>
                <a:spcPts val="0"/>
              </a:spcBef>
              <a:spcAft>
                <a:spcPts val="0"/>
              </a:spcAft>
              <a:buSzPts val="1400"/>
              <a:buNone/>
            </a:pPr>
            <a:r>
              <a:rPr lang="en-US"/>
              <a:t>Very low-latency applications</a:t>
            </a:r>
            <a:endParaRPr/>
          </a:p>
          <a:p>
            <a:pPr marL="0" lvl="0" indent="0" algn="l" rtl="0">
              <a:lnSpc>
                <a:spcPct val="100000"/>
              </a:lnSpc>
              <a:spcBef>
                <a:spcPts val="0"/>
              </a:spcBef>
              <a:spcAft>
                <a:spcPts val="0"/>
              </a:spcAft>
              <a:buSzPts val="1400"/>
              <a:buNone/>
            </a:pPr>
            <a:r>
              <a:rPr lang="en-US"/>
              <a:t>Network design that requires containers be on the same subnet as and using IPs as the external host network</a:t>
            </a:r>
            <a:endParaRPr/>
          </a:p>
          <a:p>
            <a:pPr marL="0" lvl="0" indent="0" algn="l" rtl="0">
              <a:lnSpc>
                <a:spcPct val="100000"/>
              </a:lnSpc>
              <a:spcBef>
                <a:spcPts val="0"/>
              </a:spcBef>
              <a:spcAft>
                <a:spcPts val="0"/>
              </a:spcAft>
              <a:buSzPts val="1400"/>
              <a:buNone/>
            </a:pPr>
            <a:endParaRPr/>
          </a:p>
        </p:txBody>
      </p:sp>
      <p:sp>
        <p:nvSpPr>
          <p:cNvPr id="709" name="Google Shape;709;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77cd789f11_0_18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9" name="Google Shape;719;g77cd789f11_0_18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77cd789f11_0_15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g77cd789f11_0_15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500"/>
              <a:buFont typeface="Calibri"/>
              <a:buNone/>
            </a:pPr>
            <a:r>
              <a:rPr lang="en-US"/>
              <a:t>Mention the topic name and list the content that is going to be covered in the topic</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726" name="Google Shape;726;g77cd789f11_0_15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learning objectives</a:t>
            </a:r>
            <a:endParaRPr/>
          </a:p>
        </p:txBody>
      </p:sp>
      <p:sp>
        <p:nvSpPr>
          <p:cNvPr id="410" name="Google Shape;4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77cd789f11_0_15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1" name="Google Shape;731;g77cd789f11_0_15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900"/>
              <a:t>Explain the content on slide and use the following information as well:</a:t>
            </a:r>
            <a:endParaRPr sz="900"/>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r>
              <a:rPr lang="en-US" sz="1050">
                <a:solidFill>
                  <a:srgbClr val="33444C"/>
                </a:solidFill>
                <a:highlight>
                  <a:srgbClr val="FFFFFF"/>
                </a:highlight>
                <a:latin typeface="Open Sans"/>
                <a:ea typeface="Open Sans"/>
                <a:cs typeface="Open Sans"/>
                <a:sym typeface="Open Sans"/>
              </a:rPr>
              <a:t>With the network is </a:t>
            </a:r>
            <a:r>
              <a:rPr lang="en-US" sz="950">
                <a:latin typeface="Courier New"/>
                <a:ea typeface="Courier New"/>
                <a:cs typeface="Courier New"/>
                <a:sym typeface="Courier New"/>
              </a:rPr>
              <a:t>none</a:t>
            </a:r>
            <a:r>
              <a:rPr lang="en-US" sz="1050">
                <a:solidFill>
                  <a:srgbClr val="33444C"/>
                </a:solidFill>
                <a:highlight>
                  <a:srgbClr val="FFFFFF"/>
                </a:highlight>
                <a:latin typeface="Open Sans"/>
                <a:ea typeface="Open Sans"/>
                <a:cs typeface="Open Sans"/>
                <a:sym typeface="Open Sans"/>
              </a:rPr>
              <a:t> a container will not have access to any external routes. The container will still have a </a:t>
            </a:r>
            <a:r>
              <a:rPr lang="en-US" sz="950">
                <a:latin typeface="Courier New"/>
                <a:ea typeface="Courier New"/>
                <a:cs typeface="Courier New"/>
                <a:sym typeface="Courier New"/>
              </a:rPr>
              <a:t>loopback</a:t>
            </a:r>
            <a:r>
              <a:rPr lang="en-US" sz="1050">
                <a:solidFill>
                  <a:srgbClr val="33444C"/>
                </a:solidFill>
                <a:highlight>
                  <a:srgbClr val="FFFFFF"/>
                </a:highlight>
                <a:latin typeface="Open Sans"/>
                <a:ea typeface="Open Sans"/>
                <a:cs typeface="Open Sans"/>
                <a:sym typeface="Open Sans"/>
              </a:rPr>
              <a:t> interface enabled in the container but it does not have any routes to external traffic.</a:t>
            </a:r>
            <a:endParaRPr sz="900"/>
          </a:p>
        </p:txBody>
      </p:sp>
      <p:sp>
        <p:nvSpPr>
          <p:cNvPr id="732" name="Google Shape;732;g77cd789f11_0_15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4" name="Google Shape;74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77cd789f11_0_19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g77cd789f11_0_19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prune network</a:t>
            </a:r>
            <a:endParaRPr/>
          </a:p>
        </p:txBody>
      </p:sp>
      <p:sp>
        <p:nvSpPr>
          <p:cNvPr id="750" name="Google Shape;750;g77cd789f11_0_19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77cd789f11_0_18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0" name="Google Shape;760;g77cd789f11_0_18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architecture.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High level constructs:</a:t>
            </a:r>
            <a:endParaRPr/>
          </a:p>
          <a:p>
            <a:pPr marL="0" lvl="0" indent="0" algn="l" rtl="0">
              <a:lnSpc>
                <a:spcPct val="100000"/>
              </a:lnSpc>
              <a:spcBef>
                <a:spcPts val="0"/>
              </a:spcBef>
              <a:spcAft>
                <a:spcPts val="0"/>
              </a:spcAft>
              <a:buSzPts val="1400"/>
              <a:buNone/>
            </a:pPr>
            <a:r>
              <a:rPr lang="en-US" b="1"/>
              <a:t>Sandbox</a:t>
            </a:r>
            <a:r>
              <a:rPr lang="en-US"/>
              <a:t> — A Sandbox contains the configuration of a container's network stack. This includes the management of the container's interfaces, routing table, and DNS settings. An implementation of a Sandbox could be a Windows HNS or Linux Network Namespace, a FreeBSD Jail, or other similar concept. A Sandbox may contain many endpoints from multiple networks.</a:t>
            </a:r>
            <a:endParaRPr/>
          </a:p>
          <a:p>
            <a:pPr marL="0" lvl="0" indent="0" algn="l" rtl="0">
              <a:lnSpc>
                <a:spcPct val="100000"/>
              </a:lnSpc>
              <a:spcBef>
                <a:spcPts val="0"/>
              </a:spcBef>
              <a:spcAft>
                <a:spcPts val="0"/>
              </a:spcAft>
              <a:buSzPts val="1400"/>
              <a:buNone/>
            </a:pPr>
            <a:r>
              <a:rPr lang="en-US" b="1"/>
              <a:t>Endpoint</a:t>
            </a:r>
            <a:r>
              <a:rPr lang="en-US"/>
              <a:t> — An Endpoint joins a Sandbox to a Network. The Endpoint construct exists so the actual connection to the network can be abstracted away from the application. This helps maintain portability so that a service can use different types of network drivers without being concerned with how it's connected to that network.</a:t>
            </a:r>
            <a:endParaRPr/>
          </a:p>
          <a:p>
            <a:pPr marL="0" lvl="0" indent="0" algn="l" rtl="0">
              <a:lnSpc>
                <a:spcPct val="100000"/>
              </a:lnSpc>
              <a:spcBef>
                <a:spcPts val="0"/>
              </a:spcBef>
              <a:spcAft>
                <a:spcPts val="0"/>
              </a:spcAft>
              <a:buSzPts val="1400"/>
              <a:buNone/>
            </a:pPr>
            <a:r>
              <a:rPr lang="en-US" b="1"/>
              <a:t>Network</a:t>
            </a:r>
            <a:r>
              <a:rPr lang="en-US"/>
              <a:t> — The CNM does not specify a Network in terms of the OSI model. An implementation of a Network could be a Linux bridge, a VLAN, etc.. Endpoints that are not connected to a network do not have connectivity on a network.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400"/>
              <a:buFont typeface="Arial"/>
              <a:buNone/>
            </a:pPr>
            <a:endParaRPr/>
          </a:p>
        </p:txBody>
      </p:sp>
      <p:sp>
        <p:nvSpPr>
          <p:cNvPr id="766" name="Google Shape;76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function of each driver in brief.</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None driver of Native network drivers:</a:t>
            </a:r>
            <a:endParaRPr/>
          </a:p>
          <a:p>
            <a:pPr marL="0" lvl="0" indent="0" algn="l" rtl="0">
              <a:lnSpc>
                <a:spcPct val="100000"/>
              </a:lnSpc>
              <a:spcBef>
                <a:spcPts val="0"/>
              </a:spcBef>
              <a:spcAft>
                <a:spcPts val="0"/>
              </a:spcAft>
              <a:buSzPts val="1400"/>
              <a:buNone/>
            </a:pPr>
            <a:r>
              <a:rPr lang="en-US"/>
              <a:t>The none driver gives a container its own networking stack and network namespace but does not configure interfaces inside the container. Without additional configuration, the container is completely isolated from the host networking stack.</a:t>
            </a:r>
            <a:endParaRPr/>
          </a:p>
        </p:txBody>
      </p:sp>
      <p:sp>
        <p:nvSpPr>
          <p:cNvPr id="787" name="Google Shape;7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4" name="Google Shape;82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how the docker engine, CNM, and network driver (including IPAM drivers) interact with each other.</a:t>
            </a:r>
            <a:endParaRPr/>
          </a:p>
        </p:txBody>
      </p:sp>
      <p:sp>
        <p:nvSpPr>
          <p:cNvPr id="825" name="Google Shape;82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3" name="Google Shape;83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8" name="Google Shape;83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components of network interface</a:t>
            </a:r>
            <a:endParaRPr/>
          </a:p>
          <a:p>
            <a:pPr marL="0" lvl="0" indent="0" algn="l" rtl="0">
              <a:lnSpc>
                <a:spcPct val="100000"/>
              </a:lnSpc>
              <a:spcBef>
                <a:spcPts val="0"/>
              </a:spcBef>
              <a:spcAft>
                <a:spcPts val="0"/>
              </a:spcAft>
              <a:buSzPts val="1400"/>
              <a:buNone/>
            </a:pPr>
            <a:r>
              <a:rPr lang="en-US"/>
              <a:t>From the container’s point of view, it has a network interface with an IP address, a gateway, a routing table, DNS services, and other networking details (assuming the container is not using the none network driver).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Published ports:</a:t>
            </a:r>
            <a:endParaRPr/>
          </a:p>
          <a:p>
            <a:pPr marL="0" lvl="0" indent="0" algn="l" rtl="0">
              <a:lnSpc>
                <a:spcPct val="100000"/>
              </a:lnSpc>
              <a:spcBef>
                <a:spcPts val="0"/>
              </a:spcBef>
              <a:spcAft>
                <a:spcPts val="0"/>
              </a:spcAft>
              <a:buSzPts val="1400"/>
              <a:buNone/>
            </a:pPr>
            <a:r>
              <a:rPr lang="en-US"/>
              <a:t>By default, when you create a container, it does not publish any of its ports to the outside world. To make a port available to services outside of Docker, or to Docker containers which are not connected to the container’s network, use the --publish or -p flag. This creates a firewall rule which maps a container port to a port on the Docker host. Here are some examples.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839" name="Google Shape;83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 name="Google Shape;85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published ports</a:t>
            </a:r>
            <a:endParaRPr/>
          </a:p>
          <a:p>
            <a:pPr marL="0" lvl="0" indent="0" algn="l" rtl="0">
              <a:lnSpc>
                <a:spcPct val="100000"/>
              </a:lnSpc>
              <a:spcBef>
                <a:spcPts val="0"/>
              </a:spcBef>
              <a:spcAft>
                <a:spcPts val="0"/>
              </a:spcAft>
              <a:buSzPts val="1400"/>
              <a:buNone/>
            </a:pPr>
            <a:r>
              <a:rPr lang="en-US"/>
              <a:t>From the container’s point of view, it has a network interface with an IP address, a gateway, a routing table, DNS services, and other networking details (assuming the container is not using the none network driver).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Published ports:</a:t>
            </a:r>
            <a:endParaRPr/>
          </a:p>
          <a:p>
            <a:pPr marL="0" lvl="0" indent="0" algn="l" rtl="0">
              <a:lnSpc>
                <a:spcPct val="100000"/>
              </a:lnSpc>
              <a:spcBef>
                <a:spcPts val="0"/>
              </a:spcBef>
              <a:spcAft>
                <a:spcPts val="0"/>
              </a:spcAft>
              <a:buSzPts val="1400"/>
              <a:buNone/>
            </a:pPr>
            <a:r>
              <a:rPr lang="en-US"/>
              <a:t>By default, when you create a container, it does not publish any of its ports to the outside world. To make a port available to services outside of Docker, or to Docker containers which are not connected to the container’s network, use the --publish or -p flag. This creates a firewall rule which maps a container port to a port on the Docker host. Here are some examples.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858" name="Google Shape;85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5" name="Google Shape;4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7" name="Google Shape;86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IP address and hostname</a:t>
            </a:r>
            <a:endParaRPr/>
          </a:p>
          <a:p>
            <a:pPr marL="0" lvl="0" indent="0" algn="l" rtl="0">
              <a:lnSpc>
                <a:spcPct val="100000"/>
              </a:lnSpc>
              <a:spcBef>
                <a:spcPts val="0"/>
              </a:spcBef>
              <a:spcAft>
                <a:spcPts val="0"/>
              </a:spcAft>
              <a:buSzPts val="1400"/>
              <a:buNone/>
            </a:pPr>
            <a:r>
              <a:rPr lang="en-US"/>
              <a:t>By default, the container is assigned an IP address for every Docker network it connects to. The IP address is assigned from the pool assigned to the network, so the Docker daemon effectively acts as a DHCP server for each container. Each network also has a default subnet mask and gateway.</a:t>
            </a:r>
            <a:endParaRPr/>
          </a:p>
          <a:p>
            <a:pPr marL="0" lvl="0" indent="0" algn="l" rtl="0">
              <a:lnSpc>
                <a:spcPct val="100000"/>
              </a:lnSpc>
              <a:spcBef>
                <a:spcPts val="0"/>
              </a:spcBef>
              <a:spcAft>
                <a:spcPts val="0"/>
              </a:spcAft>
              <a:buSzPts val="1400"/>
              <a:buNone/>
            </a:pPr>
            <a:r>
              <a:rPr lang="en-US"/>
              <a:t>When the container starts, it can only be connected to a single network, using --network. However, you can connect a running container to multiple networks using docker network connect. When you start a container using the --network flag, you can specify the IP address assigned to the container on that network using the --ip or --ip6 flags.</a:t>
            </a:r>
            <a:endParaRPr/>
          </a:p>
          <a:p>
            <a:pPr marL="0" lvl="0" indent="0" algn="l" rtl="0">
              <a:lnSpc>
                <a:spcPct val="100000"/>
              </a:lnSpc>
              <a:spcBef>
                <a:spcPts val="0"/>
              </a:spcBef>
              <a:spcAft>
                <a:spcPts val="0"/>
              </a:spcAft>
              <a:buSzPts val="1400"/>
              <a:buNone/>
            </a:pPr>
            <a:r>
              <a:rPr lang="en-US"/>
              <a:t>When you connect an existing container to a different network using docker network connect, you can use the --ip or --ip6 flags on that command to specify the container’s IP address on the additional network.</a:t>
            </a:r>
            <a:endParaRPr/>
          </a:p>
          <a:p>
            <a:pPr marL="0" lvl="0" indent="0" algn="l" rtl="0">
              <a:lnSpc>
                <a:spcPct val="100000"/>
              </a:lnSpc>
              <a:spcBef>
                <a:spcPts val="0"/>
              </a:spcBef>
              <a:spcAft>
                <a:spcPts val="0"/>
              </a:spcAft>
              <a:buSzPts val="1400"/>
              <a:buNone/>
            </a:pPr>
            <a:r>
              <a:rPr lang="en-US"/>
              <a:t>In the same way, a container’s hostname defaults to be the container’s ID in Docker. You can override the hostname using --hostname. When connecting to an existing network using docker network connect, you can use the --alias flag to specify an additional network alias for the container on that network.</a:t>
            </a:r>
            <a:endParaRPr/>
          </a:p>
          <a:p>
            <a:pPr marL="0" lvl="0" indent="0" algn="l" rtl="0">
              <a:lnSpc>
                <a:spcPct val="100000"/>
              </a:lnSpc>
              <a:spcBef>
                <a:spcPts val="0"/>
              </a:spcBef>
              <a:spcAft>
                <a:spcPts val="0"/>
              </a:spcAft>
              <a:buSzPts val="1400"/>
              <a:buNone/>
            </a:pPr>
            <a:endParaRPr/>
          </a:p>
        </p:txBody>
      </p:sp>
      <p:sp>
        <p:nvSpPr>
          <p:cNvPr id="868" name="Google Shape;86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8" name="Google Shape;87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DNS Services</a:t>
            </a:r>
            <a:endParaRPr/>
          </a:p>
          <a:p>
            <a:pPr marL="285750" lvl="0" indent="-285750" algn="l" rtl="0">
              <a:lnSpc>
                <a:spcPct val="100000"/>
              </a:lnSpc>
              <a:spcBef>
                <a:spcPts val="0"/>
              </a:spcBef>
              <a:spcAft>
                <a:spcPts val="0"/>
              </a:spcAft>
              <a:buClr>
                <a:schemeClr val="dk1"/>
              </a:buClr>
              <a:buSzPts val="1500"/>
              <a:buFont typeface="Arial"/>
              <a:buChar char="•"/>
            </a:pPr>
            <a:r>
              <a:rPr lang="en-US"/>
              <a:t>--dns: The IP address of a DNS server. To specify multiple DNS servers, use multiple --dns flags. If the container cannot reach any of the IP addresses you specify, Google’s public DNS server 8.8.8.8 is added, so that your container can resolve internet domains.</a:t>
            </a:r>
            <a:endParaRPr/>
          </a:p>
          <a:p>
            <a:pPr marL="285750" lvl="0" indent="-285750" algn="l" rtl="0">
              <a:lnSpc>
                <a:spcPct val="100000"/>
              </a:lnSpc>
              <a:spcBef>
                <a:spcPts val="0"/>
              </a:spcBef>
              <a:spcAft>
                <a:spcPts val="0"/>
              </a:spcAft>
              <a:buClr>
                <a:schemeClr val="dk1"/>
              </a:buClr>
              <a:buSzPts val="1500"/>
              <a:buFont typeface="Arial"/>
              <a:buChar char="•"/>
            </a:pPr>
            <a:r>
              <a:rPr lang="en-US"/>
              <a:t>--dns-search: A DNS search domain to search non-fully-qualified hostnames. To specify multiple DNS search prefixes, use multiple --dns-search flags.</a:t>
            </a:r>
            <a:endParaRPr/>
          </a:p>
          <a:p>
            <a:pPr marL="285750" lvl="0" indent="-285750" algn="l" rtl="0">
              <a:lnSpc>
                <a:spcPct val="100000"/>
              </a:lnSpc>
              <a:spcBef>
                <a:spcPts val="0"/>
              </a:spcBef>
              <a:spcAft>
                <a:spcPts val="0"/>
              </a:spcAft>
              <a:buClr>
                <a:schemeClr val="dk1"/>
              </a:buClr>
              <a:buSzPts val="1500"/>
              <a:buFont typeface="Arial"/>
              <a:buChar char="•"/>
            </a:pPr>
            <a:r>
              <a:rPr lang="en-US"/>
              <a:t>--dns-opt: A key-value pair representing a DNS option and its value. See your operating system’s documentation for resolv.conf for valid options.</a:t>
            </a:r>
            <a:endParaRPr/>
          </a:p>
          <a:p>
            <a:pPr marL="285750" lvl="0" indent="-285750" algn="l" rtl="0">
              <a:lnSpc>
                <a:spcPct val="100000"/>
              </a:lnSpc>
              <a:spcBef>
                <a:spcPts val="0"/>
              </a:spcBef>
              <a:spcAft>
                <a:spcPts val="0"/>
              </a:spcAft>
              <a:buClr>
                <a:schemeClr val="dk1"/>
              </a:buClr>
              <a:buSzPts val="1500"/>
              <a:buFont typeface="Arial"/>
              <a:buChar char="•"/>
            </a:pPr>
            <a:r>
              <a:rPr lang="en-US"/>
              <a:t>--hostname: The hostname a container uses for itself. Defaults to the container’s ID if not specified.</a:t>
            </a:r>
            <a:endParaRPr/>
          </a:p>
        </p:txBody>
      </p:sp>
      <p:sp>
        <p:nvSpPr>
          <p:cNvPr id="879" name="Google Shape;87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8" name="Google Shape;88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7401ba4a77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7401ba4a77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diagram of bridge network driver</a:t>
            </a:r>
            <a:endParaRPr/>
          </a:p>
          <a:p>
            <a:pPr marL="0" lvl="0" indent="0" algn="l" rtl="0">
              <a:lnSpc>
                <a:spcPct val="100000"/>
              </a:lnSpc>
              <a:spcBef>
                <a:spcPts val="0"/>
              </a:spcBef>
              <a:spcAft>
                <a:spcPts val="0"/>
              </a:spcAft>
              <a:buSzPts val="1400"/>
              <a:buNone/>
            </a:pPr>
            <a:r>
              <a:rPr lang="en-US"/>
              <a:t>In the following examples, we use a fictitious app called pets comprised of a web and db container. Feel free to try it out on your own UCP or Swarm cluster. Your app will be accessible on </a:t>
            </a:r>
            <a:r>
              <a:rPr lang="en-US" b="0" i="1"/>
              <a:t>`&lt;host-ip&gt;:8000`.</a:t>
            </a:r>
            <a:endParaRPr i="1"/>
          </a:p>
          <a:p>
            <a:pPr marL="0" lvl="0" indent="0" algn="l" rtl="0">
              <a:lnSpc>
                <a:spcPct val="100000"/>
              </a:lnSpc>
              <a:spcBef>
                <a:spcPts val="0"/>
              </a:spcBef>
              <a:spcAft>
                <a:spcPts val="0"/>
              </a:spcAft>
              <a:buSzPts val="1400"/>
              <a:buNone/>
            </a:pPr>
            <a:endParaRPr i="1"/>
          </a:p>
          <a:p>
            <a:pPr marL="0" lvl="0" indent="0" algn="l" rtl="0">
              <a:lnSpc>
                <a:spcPct val="100000"/>
              </a:lnSpc>
              <a:spcBef>
                <a:spcPts val="0"/>
              </a:spcBef>
              <a:spcAft>
                <a:spcPts val="0"/>
              </a:spcAft>
              <a:buSzPts val="1400"/>
              <a:buNone/>
            </a:pPr>
            <a:r>
              <a:rPr lang="en-US" i="1"/>
              <a:t>Command:</a:t>
            </a:r>
            <a:endParaRPr/>
          </a:p>
          <a:p>
            <a:pPr marL="0" lvl="0" indent="0" algn="l" rtl="0">
              <a:lnSpc>
                <a:spcPct val="100000"/>
              </a:lnSpc>
              <a:spcBef>
                <a:spcPts val="0"/>
              </a:spcBef>
              <a:spcAft>
                <a:spcPts val="0"/>
              </a:spcAft>
              <a:buSzPts val="1400"/>
              <a:buNone/>
            </a:pPr>
            <a:r>
              <a:rPr lang="en-US" i="1"/>
              <a:t>docker network create -d bridge mybridge docker run -d --net mybridge --name db redis docker run -d --net mybridge -e DB=db -p 8000:5000 --name web chrch/web</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Our application is now being served on our host at port 8000. The Docker bridge is allowing web to communicate with db by its container name. All of the port mappings, security rules, and pipework between Linux bridges is handled for us by the networking driver as containers are scheduled and rescheduled across a cluster.</a:t>
            </a:r>
            <a:endParaRPr/>
          </a:p>
          <a:p>
            <a:pPr marL="0" lvl="0" indent="0" algn="l" rtl="0">
              <a:lnSpc>
                <a:spcPct val="100000"/>
              </a:lnSpc>
              <a:spcBef>
                <a:spcPts val="0"/>
              </a:spcBef>
              <a:spcAft>
                <a:spcPts val="0"/>
              </a:spcAft>
              <a:buSzPts val="1400"/>
              <a:buNone/>
            </a:pPr>
            <a:r>
              <a:rPr lang="en-US"/>
              <a:t>The bridge driver is a </a:t>
            </a:r>
            <a:r>
              <a:rPr lang="en-US" b="1"/>
              <a:t>local scope </a:t>
            </a:r>
            <a:r>
              <a:rPr lang="en-US"/>
              <a:t>driver, which means it only provides service discovery, IPAM, and connectivity on a single host. Multi-host service discovery requires an external solution that can map containers to their host location. This is exactly what makes the overlay driver so great.</a:t>
            </a:r>
            <a:endParaRPr/>
          </a:p>
          <a:p>
            <a:pPr marL="0" lvl="0" indent="0" algn="l" rtl="0">
              <a:lnSpc>
                <a:spcPct val="100000"/>
              </a:lnSpc>
              <a:spcBef>
                <a:spcPts val="0"/>
              </a:spcBef>
              <a:spcAft>
                <a:spcPts val="0"/>
              </a:spcAft>
              <a:buSzPts val="1400"/>
              <a:buNone/>
            </a:pPr>
            <a:endParaRPr i="1"/>
          </a:p>
          <a:p>
            <a:pPr marL="0" lvl="0" indent="0" algn="l" rtl="0">
              <a:lnSpc>
                <a:spcPct val="100000"/>
              </a:lnSpc>
              <a:spcBef>
                <a:spcPts val="0"/>
              </a:spcBef>
              <a:spcAft>
                <a:spcPts val="0"/>
              </a:spcAft>
              <a:buSzPts val="1400"/>
              <a:buNone/>
            </a:pPr>
            <a:r>
              <a:rPr lang="en-US" i="0"/>
              <a:t>Note:</a:t>
            </a:r>
            <a:endParaRPr/>
          </a:p>
          <a:p>
            <a:pPr marL="0" lvl="0" indent="0" algn="l" rtl="0">
              <a:lnSpc>
                <a:spcPct val="100000"/>
              </a:lnSpc>
              <a:spcBef>
                <a:spcPts val="0"/>
              </a:spcBef>
              <a:spcAft>
                <a:spcPts val="0"/>
              </a:spcAft>
              <a:buSzPts val="1400"/>
              <a:buNone/>
            </a:pPr>
            <a:r>
              <a:rPr lang="en-US"/>
              <a:t>bridge driver does the service discovery for us automatically because they are on the same network.</a:t>
            </a:r>
            <a:endParaRPr i="1"/>
          </a:p>
        </p:txBody>
      </p:sp>
      <p:sp>
        <p:nvSpPr>
          <p:cNvPr id="894" name="Google Shape;894;g7401ba4a77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7401ba4a77_2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2" name="Google Shape;912;g7401ba4a77_2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diagram of overlay network driver</a:t>
            </a:r>
            <a:endParaRPr/>
          </a:p>
          <a:p>
            <a:pPr marL="0" lvl="0" indent="0" algn="l" rtl="0">
              <a:lnSpc>
                <a:spcPct val="100000"/>
              </a:lnSpc>
              <a:spcBef>
                <a:spcPts val="0"/>
              </a:spcBef>
              <a:spcAft>
                <a:spcPts val="0"/>
              </a:spcAft>
              <a:buSzPts val="1400"/>
              <a:buNone/>
            </a:pPr>
            <a:r>
              <a:rPr lang="en-US"/>
              <a:t>The overlay driver utilizes an industry-standard VXLAN data plane that decouples the container network from the underlying physical network (the </a:t>
            </a:r>
            <a:r>
              <a:rPr lang="en-US" i="1"/>
              <a:t>underlay</a:t>
            </a:r>
            <a:r>
              <a:rPr lang="en-US"/>
              <a:t>). This has the advantage of providing maximum portability across various cloud and on-premises networks. Network policy, visibility, and security is controlled centrally through the Docker Universal Control Plane (UCP).</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chemeClr val="dk1"/>
              </a:buClr>
              <a:buSzPts val="1500"/>
              <a:buFont typeface="Calibri"/>
              <a:buNone/>
            </a:pPr>
            <a:r>
              <a:rPr lang="en-US"/>
              <a:t>We are using the same app “pets” which is available on </a:t>
            </a:r>
            <a:r>
              <a:rPr lang="en-US" sz="1600" i="1">
                <a:solidFill>
                  <a:srgbClr val="3F3F3F"/>
                </a:solidFill>
                <a:latin typeface="Open Sans"/>
                <a:ea typeface="Open Sans"/>
                <a:cs typeface="Open Sans"/>
                <a:sym typeface="Open Sans"/>
              </a:rPr>
              <a:t>&lt;host-ip&gt;:8000</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 this example we create an overlay network in UCP so we can connect our web and db containers when they are living on different hosts. Native DNS-based service discovery for services &amp; containers within an overlay network will ensure that web can resolve to db and vice-versa. We turned on encryption so that communication between our containers is secure by default.  Furthermore, visibility and use of the network in UCP is restricted by the permissions label we use.</a:t>
            </a:r>
            <a:endParaRPr/>
          </a:p>
          <a:p>
            <a:pPr marL="0" lvl="0" indent="0" algn="l" rtl="0">
              <a:lnSpc>
                <a:spcPct val="100000"/>
              </a:lnSpc>
              <a:spcBef>
                <a:spcPts val="0"/>
              </a:spcBef>
              <a:spcAft>
                <a:spcPts val="0"/>
              </a:spcAft>
              <a:buSzPts val="1400"/>
              <a:buNone/>
            </a:pPr>
            <a:r>
              <a:rPr lang="en-US"/>
              <a:t>UCP will schedule services across the cluster and UCP will dynamically program the overlay network to provide connectivity to the containers wherever they are. When services are backed by multiple containers, VIP-based load balancing will distribute traffic across all of the containers.</a:t>
            </a:r>
            <a:endParaRPr/>
          </a:p>
          <a:p>
            <a:pPr marL="0" lvl="0" indent="0" algn="l" rtl="0">
              <a:lnSpc>
                <a:spcPct val="100000"/>
              </a:lnSpc>
              <a:spcBef>
                <a:spcPts val="0"/>
              </a:spcBef>
              <a:spcAft>
                <a:spcPts val="0"/>
              </a:spcAft>
              <a:buSzPts val="1400"/>
              <a:buNone/>
            </a:pPr>
            <a:endParaRPr sz="1600" i="1">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600" i="1">
                <a:solidFill>
                  <a:srgbClr val="3F3F3F"/>
                </a:solidFill>
                <a:latin typeface="Open Sans"/>
                <a:ea typeface="Open Sans"/>
                <a:cs typeface="Open Sans"/>
                <a:sym typeface="Open Sans"/>
              </a:rPr>
              <a:t>Command:</a:t>
            </a:r>
            <a:endParaRPr/>
          </a:p>
          <a:p>
            <a:pPr marL="0" lvl="0" indent="0" algn="l" rtl="0">
              <a:lnSpc>
                <a:spcPct val="100000"/>
              </a:lnSpc>
              <a:spcBef>
                <a:spcPts val="0"/>
              </a:spcBef>
              <a:spcAft>
                <a:spcPts val="0"/>
              </a:spcAft>
              <a:buSzPts val="1400"/>
              <a:buNone/>
            </a:pPr>
            <a:r>
              <a:rPr lang="en-US" i="1"/>
              <a:t>docker network create -d overlay --opt encrypted pets-overlay docker service create --network pets-overlay </a:t>
            </a:r>
            <a:endParaRPr/>
          </a:p>
          <a:p>
            <a:pPr marL="0" lvl="0" indent="0" algn="l" rtl="0">
              <a:lnSpc>
                <a:spcPct val="100000"/>
              </a:lnSpc>
              <a:spcBef>
                <a:spcPts val="0"/>
              </a:spcBef>
              <a:spcAft>
                <a:spcPts val="0"/>
              </a:spcAft>
              <a:buSzPts val="1400"/>
              <a:buNone/>
            </a:pPr>
            <a:endParaRPr i="1"/>
          </a:p>
          <a:p>
            <a:pPr marL="0" lvl="0" indent="0" algn="l" rtl="0">
              <a:lnSpc>
                <a:spcPct val="100000"/>
              </a:lnSpc>
              <a:spcBef>
                <a:spcPts val="0"/>
              </a:spcBef>
              <a:spcAft>
                <a:spcPts val="0"/>
              </a:spcAft>
              <a:buSzPts val="1400"/>
              <a:buNone/>
            </a:pPr>
            <a:r>
              <a:rPr lang="en-US"/>
              <a:t>In this example we are still serving our web app on port 8000 but now we have deployed our application across different hosts. If we wanted to scale our web containers, Swarm &amp; UCP networking would load balance the traffic for us automatically.</a:t>
            </a:r>
            <a:endParaRPr/>
          </a:p>
          <a:p>
            <a:pPr marL="0" lvl="0" indent="0" algn="l" rtl="0">
              <a:lnSpc>
                <a:spcPct val="100000"/>
              </a:lnSpc>
              <a:spcBef>
                <a:spcPts val="0"/>
              </a:spcBef>
              <a:spcAft>
                <a:spcPts val="0"/>
              </a:spcAft>
              <a:buSzPts val="1400"/>
              <a:buNone/>
            </a:pPr>
            <a:r>
              <a:rPr lang="en-US"/>
              <a:t>The overlay driver is a feature-rich driver that handles much of the complexity and integration that organizations struggle with when crafting piecemeal solutions. It provides an out-of-the-box solution for many networking challenges and does so at scale.</a:t>
            </a:r>
            <a:endParaRPr/>
          </a:p>
          <a:p>
            <a:pPr marL="0" lvl="0" indent="0" algn="l" rtl="0">
              <a:lnSpc>
                <a:spcPct val="100000"/>
              </a:lnSpc>
              <a:spcBef>
                <a:spcPts val="0"/>
              </a:spcBef>
              <a:spcAft>
                <a:spcPts val="0"/>
              </a:spcAft>
              <a:buSzPts val="1400"/>
              <a:buNone/>
            </a:pPr>
            <a:endParaRPr/>
          </a:p>
        </p:txBody>
      </p:sp>
      <p:sp>
        <p:nvSpPr>
          <p:cNvPr id="913" name="Google Shape;913;g7401ba4a77_2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7401ba4a77_2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7" name="Google Shape;927;g7401ba4a77_2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diagram of macvlan network driver</a:t>
            </a:r>
            <a:endParaRPr/>
          </a:p>
          <a:p>
            <a:pPr marL="0" lvl="0" indent="0" algn="l" rtl="0">
              <a:lnSpc>
                <a:spcPct val="100000"/>
              </a:lnSpc>
              <a:spcBef>
                <a:spcPts val="0"/>
              </a:spcBef>
              <a:spcAft>
                <a:spcPts val="0"/>
              </a:spcAft>
              <a:buSzPts val="1400"/>
              <a:buNone/>
            </a:pPr>
            <a:r>
              <a:rPr lang="en-US"/>
              <a:t>The macvlan driver can be configured in different ways to achieve different results. In the below example we create two MACVLAN networks joined to different subinterfaces. This type of configuration can be used to extend multiple L2 VLANs through the host interface directly to containers. The VLAN default gateway exists in the external network.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db and web containers are connected to different MACVLAN networks in this example. Each container resides on its respective external network with an external IP provided from that network. Using this design an operator can control network policy outside of the host and segment containers at L2. The containers could have also been placed in the same VLAN by configuring them on the same MACVLAN network. This just shows the amount of flexibility offered by each network driver.</a:t>
            </a:r>
            <a:endParaRPr/>
          </a:p>
        </p:txBody>
      </p:sp>
      <p:sp>
        <p:nvSpPr>
          <p:cNvPr id="928" name="Google Shape;928;g7401ba4a77_2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7401ba4a77_2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Moved to Orchestration</a:t>
            </a:r>
            <a:endParaRPr/>
          </a:p>
        </p:txBody>
      </p:sp>
      <p:sp>
        <p:nvSpPr>
          <p:cNvPr id="945" name="Google Shape;945;g7401ba4a77_2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7401ba4a77_2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a:t>Moved to Orchestration</a:t>
            </a:r>
            <a:endParaRPr/>
          </a:p>
          <a:p>
            <a:pPr marL="0" lvl="0" indent="0" algn="l" rtl="0">
              <a:lnSpc>
                <a:spcPct val="100000"/>
              </a:lnSpc>
              <a:spcBef>
                <a:spcPts val="0"/>
              </a:spcBef>
              <a:spcAft>
                <a:spcPts val="0"/>
              </a:spcAft>
              <a:buSzPts val="1400"/>
              <a:buNone/>
            </a:pPr>
            <a:endParaRPr/>
          </a:p>
        </p:txBody>
      </p:sp>
      <p:sp>
        <p:nvSpPr>
          <p:cNvPr id="951" name="Google Shape;951;g7401ba4a77_2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740edfc043_0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7" name="Google Shape;957;g740edfc043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740edfc043_0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2" name="Google Shape;962;g740edfc043_0_2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use of port and explain the example quoted above (show it on docker)</a:t>
            </a:r>
            <a:endParaRPr/>
          </a:p>
        </p:txBody>
      </p:sp>
      <p:sp>
        <p:nvSpPr>
          <p:cNvPr id="963" name="Google Shape;963;g740edfc043_0_2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77cd789f11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77cd789f11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900"/>
              <a:t>Explain the content on slide using:</a:t>
            </a:r>
            <a:endParaRPr sz="900"/>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r>
              <a:rPr lang="en-US" sz="900"/>
              <a:t>One of the reasons Docker containers and services are so powerful is that you can connect them together, or connect them to non-Docker workloads. Docker containers and services do not even need to be aware that they are deployed on Docker, or whether their peers are also Docker workloads or not. </a:t>
            </a:r>
            <a:endParaRPr sz="900"/>
          </a:p>
          <a:p>
            <a:pPr marL="0" lvl="0" indent="0" algn="l" rtl="0">
              <a:lnSpc>
                <a:spcPct val="100000"/>
              </a:lnSpc>
              <a:spcBef>
                <a:spcPts val="0"/>
              </a:spcBef>
              <a:spcAft>
                <a:spcPts val="0"/>
              </a:spcAft>
              <a:buSzPts val="1400"/>
              <a:buNone/>
            </a:pPr>
            <a:endParaRPr sz="900"/>
          </a:p>
          <a:p>
            <a:pPr marL="0" marR="0" lvl="0" indent="0" algn="l" rtl="0">
              <a:lnSpc>
                <a:spcPct val="100000"/>
              </a:lnSpc>
              <a:spcBef>
                <a:spcPts val="0"/>
              </a:spcBef>
              <a:spcAft>
                <a:spcPts val="0"/>
              </a:spcAft>
              <a:buClr>
                <a:schemeClr val="dk1"/>
              </a:buClr>
              <a:buSzPts val="2000"/>
              <a:buFont typeface="Arial"/>
              <a:buNone/>
            </a:pPr>
            <a:r>
              <a:rPr lang="en-US" sz="900" i="0" u="none" strike="noStrike" cap="none">
                <a:solidFill>
                  <a:schemeClr val="dk1"/>
                </a:solidFill>
                <a:latin typeface="Arial"/>
                <a:ea typeface="Arial"/>
                <a:cs typeface="Arial"/>
                <a:sym typeface="Arial"/>
              </a:rPr>
              <a:t>Docker’s networking subsystem is pluggable, using drivers. Several drivers exist by default, and provide core networking functionality:</a:t>
            </a:r>
            <a:endParaRPr sz="900"/>
          </a:p>
          <a:p>
            <a:pPr marL="0" marR="0" lvl="0" indent="-57150" algn="l" rtl="0">
              <a:lnSpc>
                <a:spcPct val="100000"/>
              </a:lnSpc>
              <a:spcBef>
                <a:spcPts val="0"/>
              </a:spcBef>
              <a:spcAft>
                <a:spcPts val="0"/>
              </a:spcAft>
              <a:buClr>
                <a:schemeClr val="dk1"/>
              </a:buClr>
              <a:buSzPts val="900"/>
              <a:buFont typeface="Arimo"/>
              <a:buChar char="•"/>
            </a:pPr>
            <a:r>
              <a:rPr lang="en-US" sz="900" i="0" u="none" strike="noStrike" cap="none">
                <a:solidFill>
                  <a:schemeClr val="dk1"/>
                </a:solidFill>
                <a:latin typeface="Arimo"/>
                <a:ea typeface="Arimo"/>
                <a:cs typeface="Arimo"/>
                <a:sym typeface="Arimo"/>
              </a:rPr>
              <a:t>bridge</a:t>
            </a:r>
            <a:r>
              <a:rPr lang="en-US" sz="900" i="0" u="none" strike="noStrike" cap="none">
                <a:solidFill>
                  <a:schemeClr val="dk1"/>
                </a:solidFill>
              </a:rPr>
              <a:t>: The default network driver. If you don’t specify a driver, this is the type of network you are creating. </a:t>
            </a:r>
            <a:r>
              <a:rPr lang="en-US" sz="900" i="0" u="none" strike="noStrike" cap="none">
                <a:solidFill>
                  <a:schemeClr val="dk1"/>
                </a:solidFill>
                <a:latin typeface="Arial"/>
                <a:ea typeface="Arial"/>
                <a:cs typeface="Arial"/>
                <a:sym typeface="Arial"/>
              </a:rPr>
              <a:t>Bridge networks are usually used when your applications run in standalone containers that need to communicate. </a:t>
            </a:r>
            <a:endParaRPr sz="900"/>
          </a:p>
          <a:p>
            <a:pPr marL="0" marR="0" lvl="0" indent="0" algn="l" rtl="0">
              <a:lnSpc>
                <a:spcPct val="100000"/>
              </a:lnSpc>
              <a:spcBef>
                <a:spcPts val="0"/>
              </a:spcBef>
              <a:spcAft>
                <a:spcPts val="0"/>
              </a:spcAft>
              <a:buClr>
                <a:schemeClr val="dk1"/>
              </a:buClr>
              <a:buSzPts val="2000"/>
              <a:buFont typeface="Calibri"/>
              <a:buNone/>
            </a:pPr>
            <a:endParaRPr sz="900" i="0" u="none" strike="noStrike" cap="none">
              <a:solidFill>
                <a:schemeClr val="dk1"/>
              </a:solidFill>
              <a:latin typeface="Arial"/>
              <a:ea typeface="Arial"/>
              <a:cs typeface="Arial"/>
              <a:sym typeface="Arial"/>
            </a:endParaRPr>
          </a:p>
          <a:p>
            <a:pPr marL="0" marR="0" lvl="0" indent="-57150" algn="l" rtl="0">
              <a:lnSpc>
                <a:spcPct val="100000"/>
              </a:lnSpc>
              <a:spcBef>
                <a:spcPts val="0"/>
              </a:spcBef>
              <a:spcAft>
                <a:spcPts val="0"/>
              </a:spcAft>
              <a:buClr>
                <a:schemeClr val="dk1"/>
              </a:buClr>
              <a:buSzPts val="900"/>
              <a:buFont typeface="Arimo"/>
              <a:buChar char="•"/>
            </a:pPr>
            <a:r>
              <a:rPr lang="en-US" sz="900" i="0" u="none" strike="noStrike" cap="none">
                <a:solidFill>
                  <a:schemeClr val="dk1"/>
                </a:solidFill>
                <a:latin typeface="Arimo"/>
                <a:ea typeface="Arimo"/>
                <a:cs typeface="Arimo"/>
                <a:sym typeface="Arimo"/>
              </a:rPr>
              <a:t>host</a:t>
            </a:r>
            <a:r>
              <a:rPr lang="en-US" sz="900" i="0" u="none" strike="noStrike" cap="none">
                <a:solidFill>
                  <a:schemeClr val="dk1"/>
                </a:solidFill>
              </a:rPr>
              <a:t>: For standalone containers, remove network isolation between the container and the Docker host, and use the host’s networking directly. </a:t>
            </a:r>
            <a:r>
              <a:rPr lang="en-US" sz="900" i="0" u="none" strike="noStrike" cap="none">
                <a:solidFill>
                  <a:schemeClr val="dk1"/>
                </a:solidFill>
                <a:latin typeface="Arimo"/>
                <a:ea typeface="Arimo"/>
                <a:cs typeface="Arimo"/>
                <a:sym typeface="Arimo"/>
              </a:rPr>
              <a:t>host</a:t>
            </a:r>
            <a:r>
              <a:rPr lang="en-US" sz="900" i="0" u="none" strike="noStrike" cap="none">
                <a:solidFill>
                  <a:schemeClr val="dk1"/>
                </a:solidFill>
              </a:rPr>
              <a:t> is only available for swarm services on Docker 17.06 and higher. </a:t>
            </a:r>
            <a:endParaRPr sz="900"/>
          </a:p>
          <a:p>
            <a:pPr marL="0" marR="0" lvl="0" indent="0" algn="l" rtl="0">
              <a:lnSpc>
                <a:spcPct val="100000"/>
              </a:lnSpc>
              <a:spcBef>
                <a:spcPts val="0"/>
              </a:spcBef>
              <a:spcAft>
                <a:spcPts val="0"/>
              </a:spcAft>
              <a:buClr>
                <a:schemeClr val="dk1"/>
              </a:buClr>
              <a:buSzPts val="1600"/>
              <a:buFont typeface="Calibri"/>
              <a:buNone/>
            </a:pPr>
            <a:endParaRPr sz="900" i="0" u="none" strike="noStrike" cap="none">
              <a:solidFill>
                <a:schemeClr val="dk1"/>
              </a:solidFill>
              <a:latin typeface="Arimo"/>
              <a:ea typeface="Arimo"/>
              <a:cs typeface="Arimo"/>
              <a:sym typeface="Arimo"/>
            </a:endParaRPr>
          </a:p>
          <a:p>
            <a:pPr marL="0" marR="0" lvl="0" indent="-57150" algn="l" rtl="0">
              <a:lnSpc>
                <a:spcPct val="100000"/>
              </a:lnSpc>
              <a:spcBef>
                <a:spcPts val="0"/>
              </a:spcBef>
              <a:spcAft>
                <a:spcPts val="0"/>
              </a:spcAft>
              <a:buClr>
                <a:schemeClr val="dk1"/>
              </a:buClr>
              <a:buSzPts val="900"/>
              <a:buFont typeface="Arimo"/>
              <a:buChar char="•"/>
            </a:pPr>
            <a:r>
              <a:rPr lang="en-US" sz="900" i="0" u="none" strike="noStrike" cap="none">
                <a:solidFill>
                  <a:schemeClr val="dk1"/>
                </a:solidFill>
                <a:latin typeface="Arimo"/>
                <a:ea typeface="Arimo"/>
                <a:cs typeface="Arimo"/>
                <a:sym typeface="Arimo"/>
              </a:rPr>
              <a:t>overlay</a:t>
            </a:r>
            <a:r>
              <a:rPr lang="en-US" sz="900" i="0" u="none" strike="noStrike" cap="none">
                <a:solidFill>
                  <a:schemeClr val="dk1"/>
                </a:solidFill>
              </a:rPr>
              <a:t>: Overlay networks connect multiple Docker daemons together and enable swarm services to communicate with each other. You can also use overlay networks to facilitate communication between a swarm service and a standalone container, or between two standalone containers on different Docker daemons. This strategy removes the need to do OS-level routing between these containers. </a:t>
            </a:r>
            <a:endParaRPr sz="900"/>
          </a:p>
          <a:p>
            <a:pPr marL="0" marR="0" lvl="0" indent="0" algn="l" rtl="0">
              <a:lnSpc>
                <a:spcPct val="100000"/>
              </a:lnSpc>
              <a:spcBef>
                <a:spcPts val="0"/>
              </a:spcBef>
              <a:spcAft>
                <a:spcPts val="0"/>
              </a:spcAft>
              <a:buClr>
                <a:schemeClr val="dk1"/>
              </a:buClr>
              <a:buSzPts val="1600"/>
              <a:buFont typeface="Calibri"/>
              <a:buNone/>
            </a:pPr>
            <a:endParaRPr sz="900" i="0" u="none" strike="noStrike" cap="none">
              <a:solidFill>
                <a:schemeClr val="dk1"/>
              </a:solidFill>
              <a:latin typeface="Arimo"/>
              <a:ea typeface="Arimo"/>
              <a:cs typeface="Arimo"/>
              <a:sym typeface="Arimo"/>
            </a:endParaRPr>
          </a:p>
          <a:p>
            <a:pPr marL="0" marR="0" lvl="0" indent="-57150" algn="l" rtl="0">
              <a:lnSpc>
                <a:spcPct val="100000"/>
              </a:lnSpc>
              <a:spcBef>
                <a:spcPts val="0"/>
              </a:spcBef>
              <a:spcAft>
                <a:spcPts val="0"/>
              </a:spcAft>
              <a:buClr>
                <a:schemeClr val="dk1"/>
              </a:buClr>
              <a:buSzPts val="900"/>
              <a:buFont typeface="Arimo"/>
              <a:buChar char="•"/>
            </a:pPr>
            <a:r>
              <a:rPr lang="en-US" sz="900" i="0" u="none" strike="noStrike" cap="none">
                <a:solidFill>
                  <a:schemeClr val="dk1"/>
                </a:solidFill>
                <a:latin typeface="Arimo"/>
                <a:ea typeface="Arimo"/>
                <a:cs typeface="Arimo"/>
                <a:sym typeface="Arimo"/>
              </a:rPr>
              <a:t>macvlan</a:t>
            </a:r>
            <a:r>
              <a:rPr lang="en-US" sz="900" i="0" u="none" strike="noStrike" cap="none">
                <a:solidFill>
                  <a:schemeClr val="dk1"/>
                </a:solidFill>
              </a:rPr>
              <a:t>: Macvlan networks allow you to assign a MAC address to a container, making it appear as a physical device on your network. The Docker daemon routes traffic to containers by their MAC addresses. Using the </a:t>
            </a:r>
            <a:r>
              <a:rPr lang="en-US" sz="900" i="0" u="none" strike="noStrike" cap="none">
                <a:solidFill>
                  <a:schemeClr val="dk1"/>
                </a:solidFill>
                <a:latin typeface="Arimo"/>
                <a:ea typeface="Arimo"/>
                <a:cs typeface="Arimo"/>
                <a:sym typeface="Arimo"/>
              </a:rPr>
              <a:t>macvlan</a:t>
            </a:r>
            <a:r>
              <a:rPr lang="en-US" sz="900" i="0" u="none" strike="noStrike" cap="none">
                <a:solidFill>
                  <a:schemeClr val="dk1"/>
                </a:solidFill>
              </a:rPr>
              <a:t> driver is sometimes the best choice when dealing with legacy applications that expect to be directly connected to the physical network, rather than routed through the Docker host’s network stack. </a:t>
            </a:r>
            <a:endParaRPr sz="900"/>
          </a:p>
          <a:p>
            <a:pPr marL="0" marR="0" lvl="0" indent="0" algn="l" rtl="0">
              <a:lnSpc>
                <a:spcPct val="100000"/>
              </a:lnSpc>
              <a:spcBef>
                <a:spcPts val="0"/>
              </a:spcBef>
              <a:spcAft>
                <a:spcPts val="0"/>
              </a:spcAft>
              <a:buClr>
                <a:schemeClr val="dk1"/>
              </a:buClr>
              <a:buSzPts val="1600"/>
              <a:buFont typeface="Calibri"/>
              <a:buNone/>
            </a:pPr>
            <a:endParaRPr sz="900" i="0" u="none" strike="noStrike" cap="none">
              <a:solidFill>
                <a:schemeClr val="dk1"/>
              </a:solidFill>
              <a:latin typeface="Arimo"/>
              <a:ea typeface="Arimo"/>
              <a:cs typeface="Arimo"/>
              <a:sym typeface="Arimo"/>
            </a:endParaRPr>
          </a:p>
          <a:p>
            <a:pPr marL="0" marR="0" lvl="0" indent="-57150" algn="l" rtl="0">
              <a:lnSpc>
                <a:spcPct val="100000"/>
              </a:lnSpc>
              <a:spcBef>
                <a:spcPts val="0"/>
              </a:spcBef>
              <a:spcAft>
                <a:spcPts val="0"/>
              </a:spcAft>
              <a:buClr>
                <a:schemeClr val="dk1"/>
              </a:buClr>
              <a:buSzPts val="900"/>
              <a:buFont typeface="Arimo"/>
              <a:buChar char="•"/>
            </a:pPr>
            <a:r>
              <a:rPr lang="en-US" sz="900" i="0" u="none" strike="noStrike" cap="none">
                <a:solidFill>
                  <a:schemeClr val="dk1"/>
                </a:solidFill>
                <a:latin typeface="Arimo"/>
                <a:ea typeface="Arimo"/>
                <a:cs typeface="Arimo"/>
                <a:sym typeface="Arimo"/>
              </a:rPr>
              <a:t>none</a:t>
            </a:r>
            <a:r>
              <a:rPr lang="en-US" sz="900" i="0" u="none" strike="noStrike" cap="none">
                <a:solidFill>
                  <a:schemeClr val="dk1"/>
                </a:solidFill>
              </a:rPr>
              <a:t>: For this container, disable all networking. Usually used in conjunction with a custom network driver. </a:t>
            </a:r>
            <a:r>
              <a:rPr lang="en-US" sz="900" i="0" u="none" strike="noStrike" cap="none">
                <a:solidFill>
                  <a:schemeClr val="dk1"/>
                </a:solidFill>
                <a:latin typeface="Arimo"/>
                <a:ea typeface="Arimo"/>
                <a:cs typeface="Arimo"/>
                <a:sym typeface="Arimo"/>
              </a:rPr>
              <a:t>none</a:t>
            </a:r>
            <a:r>
              <a:rPr lang="en-US" sz="900" i="0" u="none" strike="noStrike" cap="none">
                <a:solidFill>
                  <a:schemeClr val="dk1"/>
                </a:solidFill>
              </a:rPr>
              <a:t> is not available for swarm services. </a:t>
            </a:r>
            <a:endParaRPr sz="900"/>
          </a:p>
          <a:p>
            <a:pPr marL="0" marR="0" lvl="0" indent="0" algn="l" rtl="0">
              <a:lnSpc>
                <a:spcPct val="100000"/>
              </a:lnSpc>
              <a:spcBef>
                <a:spcPts val="0"/>
              </a:spcBef>
              <a:spcAft>
                <a:spcPts val="0"/>
              </a:spcAft>
              <a:buClr>
                <a:schemeClr val="dk1"/>
              </a:buClr>
              <a:buSzPts val="2000"/>
              <a:buFont typeface="Calibri"/>
              <a:buNone/>
            </a:pPr>
            <a:endParaRPr sz="900" i="0" u="none" strike="noStrike" cap="none">
              <a:solidFill>
                <a:schemeClr val="dk1"/>
              </a:solidFill>
              <a:latin typeface="Arial"/>
              <a:ea typeface="Arial"/>
              <a:cs typeface="Arial"/>
              <a:sym typeface="Arial"/>
            </a:endParaRPr>
          </a:p>
          <a:p>
            <a:pPr marL="0" marR="0" lvl="0" indent="-57150" algn="l" rtl="0">
              <a:lnSpc>
                <a:spcPct val="100000"/>
              </a:lnSpc>
              <a:spcBef>
                <a:spcPts val="0"/>
              </a:spcBef>
              <a:spcAft>
                <a:spcPts val="0"/>
              </a:spcAft>
              <a:buClr>
                <a:schemeClr val="dk1"/>
              </a:buClr>
              <a:buSzPts val="900"/>
              <a:buChar char="•"/>
            </a:pPr>
            <a:r>
              <a:rPr lang="en-US" sz="900" i="0" u="none" strike="noStrike" cap="none">
                <a:solidFill>
                  <a:schemeClr val="dk1"/>
                </a:solidFill>
                <a:latin typeface="Arial"/>
                <a:ea typeface="Arial"/>
                <a:cs typeface="Arial"/>
                <a:sym typeface="Arial"/>
              </a:rPr>
              <a:t>Network plugins: You can install and use third-party network plugins with Docker. These plugins are available from Docker Hub or from third-party vendors</a:t>
            </a:r>
            <a:endParaRPr sz="900"/>
          </a:p>
        </p:txBody>
      </p:sp>
      <p:sp>
        <p:nvSpPr>
          <p:cNvPr id="431" name="Google Shape;431;g77cd789f11_0_2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740edfc043_0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9" name="Google Shape;979;g740edfc043_0_2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0" name="Google Shape;980;g740edfc043_0_2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740edfc043_0_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5" name="Google Shape;985;g740edfc043_0_2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publishing ports </a:t>
            </a:r>
            <a:endParaRPr/>
          </a:p>
          <a:p>
            <a:pPr marL="0" lvl="0" indent="0" algn="l" rtl="0">
              <a:lnSpc>
                <a:spcPct val="100000"/>
              </a:lnSpc>
              <a:spcBef>
                <a:spcPts val="0"/>
              </a:spcBef>
              <a:spcAft>
                <a:spcPts val="0"/>
              </a:spcAft>
              <a:buSzPts val="1400"/>
              <a:buNone/>
            </a:pPr>
            <a:r>
              <a:rPr lang="en-US"/>
              <a:t>When you create a swarm service, you can publish that service’s ports to hosts outside the swarm in two ways: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You can rely on the routing mesh</a:t>
            </a:r>
            <a:r>
              <a:rPr lang="en-US"/>
              <a:t>. When you publish a service port, the swarm makes the service accessible at the target port on every node, regardless of whether there is a task for the service running on that node or not. This is less complex and is the right choice for many types of services.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You can publish a service task’s port directly on the swarm node where that service is running. </a:t>
            </a:r>
            <a:r>
              <a:rPr lang="en-US"/>
              <a:t>This feature is available in Docker 1.13 and higher. This bypasses the routing mesh and provides the maximum flexibility, including the ability for you to develop your own routing framework. However, you are responsible for keeping track of where each task is running and routing requests to the tasks, and load-balancing across the nodes.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Publish a service’s ports using the routing mesh</a:t>
            </a:r>
            <a:endParaRPr/>
          </a:p>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To publish a service’s ports externally to the swarm, use the </a:t>
            </a:r>
            <a:r>
              <a:rPr lang="en-US" sz="1050" b="0" i="1" u="none" strike="noStrike" cap="none">
                <a:solidFill>
                  <a:schemeClr val="dk1"/>
                </a:solidFill>
                <a:latin typeface="Arimo"/>
                <a:ea typeface="Arimo"/>
                <a:cs typeface="Arimo"/>
                <a:sym typeface="Arimo"/>
              </a:rPr>
              <a:t>--publish &lt;PUBLISHED-PORT&gt;:&lt;SERVICE-PORT&gt;</a:t>
            </a:r>
            <a:r>
              <a:rPr lang="en-US" sz="1600" b="0" i="1" u="none" strike="noStrike" cap="none">
                <a:solidFill>
                  <a:schemeClr val="dk1"/>
                </a:solidFill>
              </a:rPr>
              <a:t> flag</a:t>
            </a:r>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Calibri"/>
              <a:buNone/>
            </a:pPr>
            <a:r>
              <a:rPr lang="en-US" sz="2000"/>
              <a:t>The external host does not need to know the IP addresses or internally-used ports of the service tasks to interact with the service. When a user or process connects to a service, any worker node running a service task may respond. </a:t>
            </a:r>
            <a:endParaRPr/>
          </a:p>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2000" b="1"/>
              <a:t>Example: Run a three-task Nginx service on 10-node swarm</a:t>
            </a:r>
            <a:endParaRPr/>
          </a:p>
          <a:p>
            <a:pPr marL="0" lvl="0" indent="0" algn="l" rtl="0">
              <a:lnSpc>
                <a:spcPct val="100000"/>
              </a:lnSpc>
              <a:spcBef>
                <a:spcPts val="0"/>
              </a:spcBef>
              <a:spcAft>
                <a:spcPts val="0"/>
              </a:spcAft>
              <a:buSzPts val="1400"/>
              <a:buNone/>
            </a:pPr>
            <a:r>
              <a:rPr lang="en-US" sz="2000"/>
              <a:t>Imagine that you have a 10-node swarm, and you deploy an Nginx service running three tasks on a 10-node swarm:</a:t>
            </a:r>
            <a:endParaRPr/>
          </a:p>
          <a:p>
            <a:pPr marL="0" lvl="0" indent="0" algn="l" rtl="0">
              <a:lnSpc>
                <a:spcPct val="100000"/>
              </a:lnSpc>
              <a:spcBef>
                <a:spcPts val="0"/>
              </a:spcBef>
              <a:spcAft>
                <a:spcPts val="0"/>
              </a:spcAft>
              <a:buSzPts val="1400"/>
              <a:buNone/>
            </a:pPr>
            <a:endParaRPr sz="2000"/>
          </a:p>
          <a:p>
            <a:pPr marL="0" lvl="0" indent="0" algn="l" rtl="0">
              <a:lnSpc>
                <a:spcPct val="100000"/>
              </a:lnSpc>
              <a:spcBef>
                <a:spcPts val="0"/>
              </a:spcBef>
              <a:spcAft>
                <a:spcPts val="0"/>
              </a:spcAft>
              <a:buSzPts val="1400"/>
              <a:buNone/>
            </a:pPr>
            <a:r>
              <a:rPr lang="en-US" sz="2000"/>
              <a:t>$ docker service create --name my_web \ --replicas 3 \ --publish published=8080,target=80 \ nginx </a:t>
            </a:r>
            <a:endParaRPr/>
          </a:p>
          <a:p>
            <a:pPr marL="0" lvl="0" indent="0" algn="l" rtl="0">
              <a:lnSpc>
                <a:spcPct val="100000"/>
              </a:lnSpc>
              <a:spcBef>
                <a:spcPts val="0"/>
              </a:spcBef>
              <a:spcAft>
                <a:spcPts val="0"/>
              </a:spcAft>
              <a:buSzPts val="1400"/>
              <a:buNone/>
            </a:pPr>
            <a:endParaRPr sz="2000"/>
          </a:p>
          <a:p>
            <a:pPr marL="0" lvl="0" indent="0" algn="l" rtl="0">
              <a:lnSpc>
                <a:spcPct val="100000"/>
              </a:lnSpc>
              <a:spcBef>
                <a:spcPts val="0"/>
              </a:spcBef>
              <a:spcAft>
                <a:spcPts val="0"/>
              </a:spcAft>
              <a:buSzPts val="1400"/>
              <a:buNone/>
            </a:pPr>
            <a:r>
              <a:rPr lang="en-US" sz="2000"/>
              <a:t>Three tasks run on up to three nodes. You don’t need to know which nodes are running the tasks; connecting to port 8080 on </a:t>
            </a:r>
            <a:r>
              <a:rPr lang="en-US" sz="2000" b="1"/>
              <a:t>any</a:t>
            </a:r>
            <a:r>
              <a:rPr lang="en-US" sz="2000"/>
              <a:t> of the 10 nodes connects you to one of the three nginx tasks. You can test this using curl. The following example assumes that localhost is one of the swarm nodes. If this is not the case, or localhost does not resolve to an IP address on your host, substitute the host’s IP address or resolvable host name.</a:t>
            </a:r>
            <a:endParaRPr/>
          </a:p>
          <a:p>
            <a:pPr marL="0" lvl="0" indent="0" algn="l" rtl="0">
              <a:lnSpc>
                <a:spcPct val="100000"/>
              </a:lnSpc>
              <a:spcBef>
                <a:spcPts val="0"/>
              </a:spcBef>
              <a:spcAft>
                <a:spcPts val="0"/>
              </a:spcAft>
              <a:buSzPts val="1400"/>
              <a:buNone/>
            </a:pPr>
            <a:endParaRPr sz="2000"/>
          </a:p>
          <a:p>
            <a:pPr marL="0" lvl="0" indent="0" algn="l" rtl="0">
              <a:lnSpc>
                <a:spcPct val="100000"/>
              </a:lnSpc>
              <a:spcBef>
                <a:spcPts val="0"/>
              </a:spcBef>
              <a:spcAft>
                <a:spcPts val="0"/>
              </a:spcAft>
              <a:buSzPts val="1400"/>
              <a:buNone/>
            </a:pPr>
            <a:r>
              <a:rPr lang="en-US" sz="2000"/>
              <a:t>The HTML output is truncated:</a:t>
            </a:r>
            <a:endParaRPr/>
          </a:p>
          <a:p>
            <a:pPr marL="0" lvl="0" indent="0" algn="l" rtl="0">
              <a:lnSpc>
                <a:spcPct val="100000"/>
              </a:lnSpc>
              <a:spcBef>
                <a:spcPts val="0"/>
              </a:spcBef>
              <a:spcAft>
                <a:spcPts val="0"/>
              </a:spcAft>
              <a:buSzPts val="1400"/>
              <a:buNone/>
            </a:pPr>
            <a:r>
              <a:rPr lang="en-US" sz="2000"/>
              <a:t>$ curl localhost:8080 &lt;!DOCTYPE html&gt; &lt;html&gt; &lt;head&gt; &lt;title&gt;Welcome to nginx!&lt;/title&gt; ...truncated... &lt;/html&gt; </a:t>
            </a:r>
            <a:endParaRPr/>
          </a:p>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986" name="Google Shape;986;g740edfc043_0_2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740edfc043_0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7" name="Google Shape;997;g740edfc043_0_2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Explain publishing ports </a:t>
            </a:r>
            <a:endParaRPr b="1"/>
          </a:p>
          <a:p>
            <a:pPr marL="0" lvl="0" indent="0" algn="l" rtl="0">
              <a:lnSpc>
                <a:spcPct val="100000"/>
              </a:lnSpc>
              <a:spcBef>
                <a:spcPts val="0"/>
              </a:spcBef>
              <a:spcAft>
                <a:spcPts val="0"/>
              </a:spcAft>
              <a:buSzPts val="1400"/>
              <a:buNone/>
            </a:pPr>
            <a:r>
              <a:rPr lang="en-US" b="1"/>
              <a:t>Publish a service’s ports directly on the swarm node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following example runs nginx as a service on each node in your swarm and exposes nginx port locally on each swarm node.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docker service create \ --mode global \ --publish mode=host,target=80,published=8080 \ --name=nginx \ nginx:latest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You can reach the nginx server on port 8080 of every swarm node. If you add a node to the swarm, a nginx task is started on it. You cannot start another service or container on any swarm node which binds to port 8080.</a:t>
            </a:r>
            <a:endParaRPr/>
          </a:p>
          <a:p>
            <a:pPr marL="0" lvl="0" indent="0" algn="l" rtl="0">
              <a:lnSpc>
                <a:spcPct val="100000"/>
              </a:lnSpc>
              <a:spcBef>
                <a:spcPts val="0"/>
              </a:spcBef>
              <a:spcAft>
                <a:spcPts val="0"/>
              </a:spcAft>
              <a:buSzPts val="1400"/>
              <a:buNone/>
            </a:pPr>
            <a:endParaRPr/>
          </a:p>
        </p:txBody>
      </p:sp>
      <p:sp>
        <p:nvSpPr>
          <p:cNvPr id="998" name="Google Shape;998;g740edfc043_0_2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6daf1a981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7" name="Google Shape;1007;g6daf1a981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Explain publishing ports </a:t>
            </a:r>
            <a:endParaRPr b="1"/>
          </a:p>
          <a:p>
            <a:pPr marL="0" lvl="0" indent="0" algn="l" rtl="0">
              <a:lnSpc>
                <a:spcPct val="100000"/>
              </a:lnSpc>
              <a:spcBef>
                <a:spcPts val="0"/>
              </a:spcBef>
              <a:spcAft>
                <a:spcPts val="0"/>
              </a:spcAft>
              <a:buSzPts val="1400"/>
              <a:buNone/>
            </a:pPr>
            <a:r>
              <a:rPr lang="en-US" b="1"/>
              <a:t>Publish a service’s ports directly on the swarm node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following example runs nginx as a service on each node in your swarm and exposes nginx port locally on each swarm node.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docker service create \ --mode global \ --publish mode=host,target=80,published=8080 \ --name=nginx \ nginx:latest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You can reach the nginx server on port 8080 of every swarm node. If you add a node to the swarm, a nginx task is started on it. You cannot start another service or container on any swarm node which binds to port 8080.</a:t>
            </a:r>
            <a:endParaRPr/>
          </a:p>
          <a:p>
            <a:pPr marL="0" lvl="0" indent="0" algn="l" rtl="0">
              <a:lnSpc>
                <a:spcPct val="100000"/>
              </a:lnSpc>
              <a:spcBef>
                <a:spcPts val="0"/>
              </a:spcBef>
              <a:spcAft>
                <a:spcPts val="0"/>
              </a:spcAft>
              <a:buSzPts val="1400"/>
              <a:buNone/>
            </a:pPr>
            <a:endParaRPr/>
          </a:p>
        </p:txBody>
      </p:sp>
      <p:sp>
        <p:nvSpPr>
          <p:cNvPr id="1008" name="Google Shape;1008;g6daf1a981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740edfc043_0_2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7" name="Google Shape;1017;g740edfc043_0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740edfc043_0_2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3" name="Google Shape;1023;g740edfc043_0_2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70af61331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8" name="Google Shape;1028;g70af61331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traffic</a:t>
            </a:r>
            <a:endParaRPr/>
          </a:p>
          <a:p>
            <a:pPr marL="0" lvl="0" indent="0" algn="l" rtl="0">
              <a:lnSpc>
                <a:spcPct val="100000"/>
              </a:lnSpc>
              <a:spcBef>
                <a:spcPts val="0"/>
              </a:spcBef>
              <a:spcAft>
                <a:spcPts val="0"/>
              </a:spcAft>
              <a:buSzPts val="1400"/>
              <a:buNone/>
            </a:pPr>
            <a:r>
              <a:rPr lang="en-US" b="1"/>
              <a:t>Inbound Traffic for Swarm Management</a:t>
            </a:r>
            <a:endParaRPr/>
          </a:p>
          <a:p>
            <a:pPr marL="0" lvl="0" indent="-95250" algn="l" rtl="0">
              <a:lnSpc>
                <a:spcPct val="100000"/>
              </a:lnSpc>
              <a:spcBef>
                <a:spcPts val="0"/>
              </a:spcBef>
              <a:spcAft>
                <a:spcPts val="0"/>
              </a:spcAft>
              <a:buClr>
                <a:schemeClr val="dk1"/>
              </a:buClr>
              <a:buSzPts val="1500"/>
              <a:buFont typeface="Arial"/>
              <a:buChar char="•"/>
            </a:pPr>
            <a:r>
              <a:rPr lang="en-US"/>
              <a:t>TCP port 2377 -&gt; for cluster management &amp; raft sync communications</a:t>
            </a:r>
            <a:endParaRPr/>
          </a:p>
          <a:p>
            <a:pPr marL="0" lvl="0" indent="-95250" algn="l" rtl="0">
              <a:lnSpc>
                <a:spcPct val="100000"/>
              </a:lnSpc>
              <a:spcBef>
                <a:spcPts val="0"/>
              </a:spcBef>
              <a:spcAft>
                <a:spcPts val="0"/>
              </a:spcAft>
              <a:buClr>
                <a:schemeClr val="dk1"/>
              </a:buClr>
              <a:buSzPts val="1500"/>
              <a:buFont typeface="Arial"/>
              <a:buChar char="•"/>
            </a:pPr>
            <a:r>
              <a:rPr lang="en-US"/>
              <a:t>TCP and UDP port 7946 -&gt; for "control plane" gossip discovery communication between all nodes</a:t>
            </a:r>
            <a:endParaRPr/>
          </a:p>
          <a:p>
            <a:pPr marL="0" lvl="0" indent="-95250" algn="l" rtl="0">
              <a:lnSpc>
                <a:spcPct val="100000"/>
              </a:lnSpc>
              <a:spcBef>
                <a:spcPts val="0"/>
              </a:spcBef>
              <a:spcAft>
                <a:spcPts val="0"/>
              </a:spcAft>
              <a:buClr>
                <a:schemeClr val="dk1"/>
              </a:buClr>
              <a:buSzPts val="1500"/>
              <a:buFont typeface="Arial"/>
              <a:buChar char="•"/>
            </a:pPr>
            <a:r>
              <a:rPr lang="en-US"/>
              <a:t>UDP port 4789 -&gt; for "data plane" VXLAN overlay network traffic</a:t>
            </a:r>
            <a:endParaRPr/>
          </a:p>
          <a:p>
            <a:pPr marL="0" lvl="0" indent="-95250" algn="l" rtl="0">
              <a:lnSpc>
                <a:spcPct val="100000"/>
              </a:lnSpc>
              <a:spcBef>
                <a:spcPts val="0"/>
              </a:spcBef>
              <a:spcAft>
                <a:spcPts val="0"/>
              </a:spcAft>
              <a:buClr>
                <a:schemeClr val="dk1"/>
              </a:buClr>
              <a:buSzPts val="1500"/>
              <a:buFont typeface="Arial"/>
              <a:buChar char="•"/>
            </a:pPr>
            <a:r>
              <a:rPr lang="en-US"/>
              <a:t>IP Protocol 50 (ESP) –&gt; while using overlay network with the encryption option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chemeClr val="dk1"/>
              </a:buClr>
              <a:buSzPts val="1500"/>
              <a:buFont typeface="Calibri"/>
              <a:buNone/>
            </a:pPr>
            <a:r>
              <a:rPr lang="en-US"/>
              <a:t>The list below shows the network ports and protocols that the different components of a Swam cluster listen 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029" name="Google Shape;1029;g70af613317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70af613317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8" name="Google Shape;1038;g70af613317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traffic</a:t>
            </a:r>
            <a:endParaRPr/>
          </a:p>
          <a:p>
            <a:pPr marL="0" lvl="0" indent="0" algn="l" rtl="0">
              <a:lnSpc>
                <a:spcPct val="100000"/>
              </a:lnSpc>
              <a:spcBef>
                <a:spcPts val="0"/>
              </a:spcBef>
              <a:spcAft>
                <a:spcPts val="0"/>
              </a:spcAft>
              <a:buSzPts val="1400"/>
              <a:buNone/>
            </a:pPr>
            <a:r>
              <a:rPr lang="en-US"/>
              <a:t>The list below shows the network ports and protocols that the different components of a Swam cluster listen on.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Swarm manager.</a:t>
            </a:r>
            <a:r>
              <a:rPr lang="en-US"/>
              <a:t> </a:t>
            </a:r>
            <a:endParaRPr/>
          </a:p>
          <a:p>
            <a:pPr marL="594657" lvl="1" indent="0" algn="l" rtl="0">
              <a:lnSpc>
                <a:spcPct val="100000"/>
              </a:lnSpc>
              <a:spcBef>
                <a:spcPts val="0"/>
              </a:spcBef>
              <a:spcAft>
                <a:spcPts val="0"/>
              </a:spcAft>
              <a:buSzPts val="1400"/>
              <a:buNone/>
            </a:pPr>
            <a:r>
              <a:rPr lang="en-US" b="1"/>
              <a:t>Inbound 80/tcp (HTTP)</a:t>
            </a:r>
            <a:r>
              <a:rPr lang="en-US"/>
              <a:t>. This allows docker pull commands to work. If you plan to pull images from Docker Hub, you must allow Internet connections through port 80.</a:t>
            </a:r>
            <a:endParaRPr/>
          </a:p>
          <a:p>
            <a:pPr marL="594657" lvl="1" indent="0" algn="l" rtl="0">
              <a:lnSpc>
                <a:spcPct val="100000"/>
              </a:lnSpc>
              <a:spcBef>
                <a:spcPts val="0"/>
              </a:spcBef>
              <a:spcAft>
                <a:spcPts val="0"/>
              </a:spcAft>
              <a:buSzPts val="1400"/>
              <a:buNone/>
            </a:pPr>
            <a:r>
              <a:rPr lang="en-US" b="1"/>
              <a:t>Inbound 2375/tcp</a:t>
            </a:r>
            <a:r>
              <a:rPr lang="en-US"/>
              <a:t>. This allows Docker Engine CLI commands direct to the Engine daemon.</a:t>
            </a:r>
            <a:endParaRPr/>
          </a:p>
          <a:p>
            <a:pPr marL="594657" lvl="1" indent="0" algn="l" rtl="0">
              <a:lnSpc>
                <a:spcPct val="100000"/>
              </a:lnSpc>
              <a:spcBef>
                <a:spcPts val="0"/>
              </a:spcBef>
              <a:spcAft>
                <a:spcPts val="0"/>
              </a:spcAft>
              <a:buSzPts val="1400"/>
              <a:buNone/>
            </a:pPr>
            <a:r>
              <a:rPr lang="en-US" b="1"/>
              <a:t>Inbound 3375/tcp</a:t>
            </a:r>
            <a:r>
              <a:rPr lang="en-US"/>
              <a:t>. This allows Engine CLI commands to the swarm manager.</a:t>
            </a:r>
            <a:endParaRPr/>
          </a:p>
          <a:p>
            <a:pPr marL="594657" lvl="1" indent="0" algn="l" rtl="0">
              <a:lnSpc>
                <a:spcPct val="100000"/>
              </a:lnSpc>
              <a:spcBef>
                <a:spcPts val="0"/>
              </a:spcBef>
              <a:spcAft>
                <a:spcPts val="0"/>
              </a:spcAft>
              <a:buSzPts val="1400"/>
              <a:buNone/>
            </a:pPr>
            <a:r>
              <a:rPr lang="en-US" b="1"/>
              <a:t>Inbound 22/tcp</a:t>
            </a:r>
            <a:r>
              <a:rPr lang="en-US"/>
              <a:t>. This allows remote management via SSH.</a:t>
            </a:r>
            <a:endParaRPr/>
          </a:p>
          <a:p>
            <a:pPr marL="594657" lvl="1"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Service Discovery</a:t>
            </a:r>
            <a:r>
              <a:rPr lang="en-US"/>
              <a:t>: </a:t>
            </a:r>
            <a:endParaRPr/>
          </a:p>
          <a:p>
            <a:pPr marL="594657" lvl="1" indent="0" algn="l" rtl="0">
              <a:lnSpc>
                <a:spcPct val="100000"/>
              </a:lnSpc>
              <a:spcBef>
                <a:spcPts val="0"/>
              </a:spcBef>
              <a:spcAft>
                <a:spcPts val="0"/>
              </a:spcAft>
              <a:buSzPts val="1400"/>
              <a:buNone/>
            </a:pPr>
            <a:r>
              <a:rPr lang="en-US" b="1"/>
              <a:t>Inbound 80/tcp (HTTP)</a:t>
            </a:r>
            <a:r>
              <a:rPr lang="en-US"/>
              <a:t>. This allows docker pull commands to work. If you plan to pull images from Docker Hub, you must allow Internet connections through port 80.</a:t>
            </a:r>
            <a:endParaRPr/>
          </a:p>
          <a:p>
            <a:pPr marL="594657" lvl="1" indent="0" algn="l" rtl="0">
              <a:lnSpc>
                <a:spcPct val="100000"/>
              </a:lnSpc>
              <a:spcBef>
                <a:spcPts val="0"/>
              </a:spcBef>
              <a:spcAft>
                <a:spcPts val="0"/>
              </a:spcAft>
              <a:buSzPts val="1400"/>
              <a:buNone/>
            </a:pPr>
            <a:r>
              <a:rPr lang="en-US" b="1"/>
              <a:t>Inbound </a:t>
            </a:r>
            <a:r>
              <a:rPr lang="en-US" b="1" i="1"/>
              <a:t>Discovery service port</a:t>
            </a:r>
            <a:r>
              <a:rPr lang="en-US"/>
              <a:t>. This needs setting to the port that the backend discovery service listens on (consul, etcd, or zookeeper).</a:t>
            </a:r>
            <a:endParaRPr/>
          </a:p>
          <a:p>
            <a:pPr marL="594657" lvl="1" indent="0" algn="l" rtl="0">
              <a:lnSpc>
                <a:spcPct val="100000"/>
              </a:lnSpc>
              <a:spcBef>
                <a:spcPts val="0"/>
              </a:spcBef>
              <a:spcAft>
                <a:spcPts val="0"/>
              </a:spcAft>
              <a:buSzPts val="1400"/>
              <a:buNone/>
            </a:pPr>
            <a:r>
              <a:rPr lang="en-US" b="1"/>
              <a:t>Inbound 22/tcp</a:t>
            </a:r>
            <a:r>
              <a:rPr lang="en-US"/>
              <a:t>. This allows remote management via SSH.</a:t>
            </a:r>
            <a:endParaRPr/>
          </a:p>
        </p:txBody>
      </p:sp>
      <p:sp>
        <p:nvSpPr>
          <p:cNvPr id="1039" name="Google Shape;1039;g70af613317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70af613317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7" name="Google Shape;1047;g70af613317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cluster components of traffic</a:t>
            </a:r>
            <a:endParaRPr/>
          </a:p>
          <a:p>
            <a:pPr marL="0" lvl="0" indent="0" algn="l" rtl="0">
              <a:lnSpc>
                <a:spcPct val="100000"/>
              </a:lnSpc>
              <a:spcBef>
                <a:spcPts val="0"/>
              </a:spcBef>
              <a:spcAft>
                <a:spcPts val="0"/>
              </a:spcAft>
              <a:buSzPts val="1400"/>
              <a:buNone/>
            </a:pPr>
            <a:r>
              <a:rPr lang="en-US"/>
              <a:t>The list below shows the network ports and protocols that the different components of a Swam cluster listen on. </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Swarm nodes</a:t>
            </a:r>
            <a:r>
              <a:rPr lang="en-US"/>
              <a:t>: </a:t>
            </a:r>
            <a:endParaRPr/>
          </a:p>
          <a:p>
            <a:pPr marL="594657" lvl="1" indent="0" algn="l" rtl="0">
              <a:lnSpc>
                <a:spcPct val="100000"/>
              </a:lnSpc>
              <a:spcBef>
                <a:spcPts val="0"/>
              </a:spcBef>
              <a:spcAft>
                <a:spcPts val="0"/>
              </a:spcAft>
              <a:buSzPts val="1400"/>
              <a:buNone/>
            </a:pPr>
            <a:r>
              <a:rPr lang="en-US" b="1"/>
              <a:t>Inbound 80/tcp (HTTP)</a:t>
            </a:r>
            <a:r>
              <a:rPr lang="en-US"/>
              <a:t>. This allows docker pull commands to work. If you plan to pull images from Docker Hub, you must allow Internet connections through port 80.</a:t>
            </a:r>
            <a:endParaRPr/>
          </a:p>
          <a:p>
            <a:pPr marL="594657" lvl="1" indent="0" algn="l" rtl="0">
              <a:lnSpc>
                <a:spcPct val="100000"/>
              </a:lnSpc>
              <a:spcBef>
                <a:spcPts val="0"/>
              </a:spcBef>
              <a:spcAft>
                <a:spcPts val="0"/>
              </a:spcAft>
              <a:buSzPts val="1400"/>
              <a:buNone/>
            </a:pPr>
            <a:r>
              <a:rPr lang="en-US" b="1"/>
              <a:t>Inbound 2375/tcp</a:t>
            </a:r>
            <a:r>
              <a:rPr lang="en-US"/>
              <a:t>. This allows Engine CLI commands direct to the Docker daemon.</a:t>
            </a:r>
            <a:endParaRPr/>
          </a:p>
          <a:p>
            <a:pPr marL="594657" lvl="1" indent="0" algn="l" rtl="0">
              <a:lnSpc>
                <a:spcPct val="100000"/>
              </a:lnSpc>
              <a:spcBef>
                <a:spcPts val="0"/>
              </a:spcBef>
              <a:spcAft>
                <a:spcPts val="0"/>
              </a:spcAft>
              <a:buSzPts val="1400"/>
              <a:buNone/>
            </a:pPr>
            <a:r>
              <a:rPr lang="en-US" b="1"/>
              <a:t>Inbound 22/tcp</a:t>
            </a:r>
            <a:r>
              <a:rPr lang="en-US"/>
              <a:t>. This allows remote management via SSH.</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Custom, cross-host container networks</a:t>
            </a:r>
            <a:r>
              <a:rPr lang="en-US"/>
              <a:t>: </a:t>
            </a:r>
            <a:endParaRPr/>
          </a:p>
          <a:p>
            <a:pPr marL="594657" lvl="1" indent="0" algn="l" rtl="0">
              <a:lnSpc>
                <a:spcPct val="100000"/>
              </a:lnSpc>
              <a:spcBef>
                <a:spcPts val="0"/>
              </a:spcBef>
              <a:spcAft>
                <a:spcPts val="0"/>
              </a:spcAft>
              <a:buSzPts val="1400"/>
              <a:buNone/>
            </a:pPr>
            <a:r>
              <a:rPr lang="en-US" b="1"/>
              <a:t>Inbound 7946/tcp</a:t>
            </a:r>
            <a:r>
              <a:rPr lang="en-US"/>
              <a:t> Allows for discovering other container networks.</a:t>
            </a:r>
            <a:endParaRPr/>
          </a:p>
          <a:p>
            <a:pPr marL="594657" lvl="1" indent="0" algn="l" rtl="0">
              <a:lnSpc>
                <a:spcPct val="100000"/>
              </a:lnSpc>
              <a:spcBef>
                <a:spcPts val="0"/>
              </a:spcBef>
              <a:spcAft>
                <a:spcPts val="0"/>
              </a:spcAft>
              <a:buSzPts val="1400"/>
              <a:buNone/>
            </a:pPr>
            <a:r>
              <a:rPr lang="en-US" b="1"/>
              <a:t>Inbound 7946/udp</a:t>
            </a:r>
            <a:r>
              <a:rPr lang="en-US"/>
              <a:t> Allows for discovering other container networks.</a:t>
            </a:r>
            <a:endParaRPr/>
          </a:p>
          <a:p>
            <a:pPr marL="594657" lvl="1" indent="0" algn="l" rtl="0">
              <a:lnSpc>
                <a:spcPct val="100000"/>
              </a:lnSpc>
              <a:spcBef>
                <a:spcPts val="0"/>
              </a:spcBef>
              <a:spcAft>
                <a:spcPts val="0"/>
              </a:spcAft>
              <a:buSzPts val="1400"/>
              <a:buNone/>
            </a:pPr>
            <a:r>
              <a:rPr lang="en-US" b="1"/>
              <a:t>Inbound &lt;store-port&gt;/tcp</a:t>
            </a:r>
            <a:r>
              <a:rPr lang="en-US"/>
              <a:t> Network key-value store service port.</a:t>
            </a:r>
            <a:endParaRPr/>
          </a:p>
          <a:p>
            <a:pPr marL="594657" lvl="1" indent="0" algn="l" rtl="0">
              <a:lnSpc>
                <a:spcPct val="100000"/>
              </a:lnSpc>
              <a:spcBef>
                <a:spcPts val="0"/>
              </a:spcBef>
              <a:spcAft>
                <a:spcPts val="0"/>
              </a:spcAft>
              <a:buSzPts val="1400"/>
              <a:buNone/>
            </a:pPr>
            <a:r>
              <a:rPr lang="en-US" b="1"/>
              <a:t>4789/udp</a:t>
            </a:r>
            <a:r>
              <a:rPr lang="en-US"/>
              <a:t> For the container overlay network.</a:t>
            </a:r>
            <a:endParaRPr/>
          </a:p>
          <a:p>
            <a:pPr marL="594657" lvl="1" indent="0" algn="l" rtl="0">
              <a:lnSpc>
                <a:spcPct val="100000"/>
              </a:lnSpc>
              <a:spcBef>
                <a:spcPts val="0"/>
              </a:spcBef>
              <a:spcAft>
                <a:spcPts val="0"/>
              </a:spcAft>
              <a:buSzPts val="1400"/>
              <a:buNone/>
            </a:pPr>
            <a:r>
              <a:rPr lang="en-US" b="1"/>
              <a:t>ESP packets</a:t>
            </a:r>
            <a:r>
              <a:rPr lang="en-US"/>
              <a:t> For encrypted overlay networks.</a:t>
            </a:r>
            <a:endParaRPr/>
          </a:p>
        </p:txBody>
      </p:sp>
      <p:sp>
        <p:nvSpPr>
          <p:cNvPr id="1048" name="Google Shape;1048;g70af613317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70af613317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6" name="Google Shape;1056;g70af613317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77cd789f11_0_4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Bridge networks</a:t>
            </a:r>
            <a:endParaRPr/>
          </a:p>
        </p:txBody>
      </p:sp>
      <p:sp>
        <p:nvSpPr>
          <p:cNvPr id="443" name="Google Shape;443;g77cd789f11_0_4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7424cb180b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2" name="Google Shape;1062;g7424cb180b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7424cb180b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7" name="Google Shape;1067;g7424cb180b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Docker link and its features</a:t>
            </a:r>
            <a:endParaRPr/>
          </a:p>
          <a:p>
            <a:pPr marL="0" lvl="0" indent="0" algn="l" rtl="0">
              <a:lnSpc>
                <a:spcPct val="100000"/>
              </a:lnSpc>
              <a:spcBef>
                <a:spcPts val="0"/>
              </a:spcBef>
              <a:spcAft>
                <a:spcPts val="0"/>
              </a:spcAft>
              <a:buSzPts val="1400"/>
              <a:buNone/>
            </a:pPr>
            <a:r>
              <a:rPr lang="en-US"/>
              <a:t>Before moving to legacy networking, first we need to understand the docker container networking (which we have covered earlier in this lesson)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Network port mappings are not the only way Docker containers can connect to one another. </a:t>
            </a:r>
            <a:endParaRPr/>
          </a:p>
          <a:p>
            <a:pPr marL="0" lvl="0" indent="0" algn="l" rtl="0">
              <a:lnSpc>
                <a:spcPct val="100000"/>
              </a:lnSpc>
              <a:spcBef>
                <a:spcPts val="0"/>
              </a:spcBef>
              <a:spcAft>
                <a:spcPts val="0"/>
              </a:spcAft>
              <a:buSzPts val="1400"/>
              <a:buNone/>
            </a:pPr>
            <a:r>
              <a:rPr lang="en-US"/>
              <a:t>Docker link feature to allow containers to discover each other and securely transfer information about one container to another container. With the introduction of the Docker networks feature, you can still create links, but they behave differently between default bridge network and user defined networks.</a:t>
            </a:r>
            <a:endParaRPr/>
          </a:p>
          <a:p>
            <a:pPr marL="0" lvl="0" indent="0" algn="l" rtl="0">
              <a:lnSpc>
                <a:spcPct val="100000"/>
              </a:lnSpc>
              <a:spcBef>
                <a:spcPts val="0"/>
              </a:spcBef>
              <a:spcAft>
                <a:spcPts val="0"/>
              </a:spcAft>
              <a:buSzPts val="1400"/>
              <a:buNone/>
            </a:pPr>
            <a:r>
              <a:rPr lang="en-US"/>
              <a:t>When containers are linked, information about a source container can be sent to a recipient container. This allows the recipient to see selected data describing aspects of the source container.</a:t>
            </a:r>
            <a:endParaRPr/>
          </a:p>
        </p:txBody>
      </p:sp>
      <p:sp>
        <p:nvSpPr>
          <p:cNvPr id="1068" name="Google Shape;1068;g7424cb180b_0_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424cb180b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7" name="Google Shape;1077;g7424cb180b_0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functions of Docker link</a:t>
            </a:r>
            <a:endParaRPr/>
          </a:p>
          <a:p>
            <a:pPr marL="0" lvl="0" indent="0" algn="l" rtl="0">
              <a:lnSpc>
                <a:spcPct val="100000"/>
              </a:lnSpc>
              <a:spcBef>
                <a:spcPts val="0"/>
              </a:spcBef>
              <a:spcAft>
                <a:spcPts val="0"/>
              </a:spcAft>
              <a:buSzPts val="1400"/>
              <a:buNone/>
            </a:pPr>
            <a:r>
              <a:rPr lang="en-US" b="1"/>
              <a:t>The importance of naming</a:t>
            </a:r>
            <a:endParaRPr/>
          </a:p>
          <a:p>
            <a:pPr marL="0" lvl="0" indent="0" algn="l" rtl="0">
              <a:lnSpc>
                <a:spcPct val="100000"/>
              </a:lnSpc>
              <a:spcBef>
                <a:spcPts val="0"/>
              </a:spcBef>
              <a:spcAft>
                <a:spcPts val="0"/>
              </a:spcAft>
              <a:buSzPts val="1400"/>
              <a:buNone/>
            </a:pPr>
            <a:r>
              <a:rPr lang="en-US"/>
              <a:t>To establish links, Docker relies on the names of your containers. You’ve already seen that each container you create has an automatically created name. You can also name containers yourself.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This naming provides two useful functions:</a:t>
            </a:r>
            <a:endParaRPr/>
          </a:p>
          <a:p>
            <a:pPr marL="285750" lvl="0" indent="-285750" algn="l" rtl="0">
              <a:lnSpc>
                <a:spcPct val="100000"/>
              </a:lnSpc>
              <a:spcBef>
                <a:spcPts val="0"/>
              </a:spcBef>
              <a:spcAft>
                <a:spcPts val="0"/>
              </a:spcAft>
              <a:buClr>
                <a:schemeClr val="dk1"/>
              </a:buClr>
              <a:buSzPts val="1500"/>
              <a:buFont typeface="Arial"/>
              <a:buChar char="•"/>
            </a:pPr>
            <a:r>
              <a:rPr lang="en-US"/>
              <a:t>It can be useful to name containers that do specific functions in a way that makes it easier for you to remember them, for example naming a container containing a web application asper.</a:t>
            </a:r>
            <a:endParaRPr/>
          </a:p>
          <a:p>
            <a:pPr marL="285750" lvl="0" indent="-285750" algn="l" rtl="0">
              <a:lnSpc>
                <a:spcPct val="100000"/>
              </a:lnSpc>
              <a:spcBef>
                <a:spcPts val="0"/>
              </a:spcBef>
              <a:spcAft>
                <a:spcPts val="0"/>
              </a:spcAft>
              <a:buClr>
                <a:schemeClr val="dk1"/>
              </a:buClr>
              <a:buSzPts val="1500"/>
              <a:buFont typeface="Arial"/>
              <a:buChar char="•"/>
            </a:pPr>
            <a:r>
              <a:rPr lang="en-US"/>
              <a:t>It provides Docker with a reference point that allows it to refer to other containers, for example, you can specify to link the container web to container db.</a:t>
            </a:r>
            <a:endParaRPr/>
          </a:p>
          <a:p>
            <a:pPr marL="0" lvl="0" indent="0" algn="l" rtl="0">
              <a:lnSpc>
                <a:spcPct val="100000"/>
              </a:lnSpc>
              <a:spcBef>
                <a:spcPts val="0"/>
              </a:spcBef>
              <a:spcAft>
                <a:spcPts val="0"/>
              </a:spcAft>
              <a:buClr>
                <a:schemeClr val="dk1"/>
              </a:buClr>
              <a:buSzPts val="1561"/>
              <a:buFont typeface="Arial"/>
              <a:buNone/>
            </a:pPr>
            <a:endParaRPr/>
          </a:p>
          <a:p>
            <a:pPr marL="0" lvl="0" indent="0" algn="l" rtl="0">
              <a:lnSpc>
                <a:spcPct val="100000"/>
              </a:lnSpc>
              <a:spcBef>
                <a:spcPts val="0"/>
              </a:spcBef>
              <a:spcAft>
                <a:spcPts val="0"/>
              </a:spcAft>
              <a:buClr>
                <a:schemeClr val="dk1"/>
              </a:buClr>
              <a:buSzPts val="1561"/>
              <a:buFont typeface="Arial"/>
              <a:buNone/>
            </a:pPr>
            <a:endParaRPr/>
          </a:p>
          <a:p>
            <a:pPr marL="0" lvl="0" indent="0" algn="l" rtl="0">
              <a:lnSpc>
                <a:spcPct val="100000"/>
              </a:lnSpc>
              <a:spcBef>
                <a:spcPts val="0"/>
              </a:spcBef>
              <a:spcAft>
                <a:spcPts val="0"/>
              </a:spcAft>
              <a:buClr>
                <a:schemeClr val="dk1"/>
              </a:buClr>
              <a:buSzPts val="1500"/>
              <a:buFont typeface="Arial"/>
              <a:buNone/>
            </a:pPr>
            <a:r>
              <a:rPr lang="en-US"/>
              <a:t>You can name your container by using the --name flag, for example: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i="1"/>
              <a:t>$ docker run -d -P --name asper training/webapp python app.py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what does the code do: This launches a new container and uses the --name flag to name the container asper.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You can see the container’s name using the docker ps command: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i="1"/>
              <a:t>$ docker ps -l </a:t>
            </a:r>
            <a:endParaRPr/>
          </a:p>
          <a:p>
            <a:pPr marL="0" lvl="0" indent="0" algn="l" rtl="0">
              <a:lnSpc>
                <a:spcPct val="100000"/>
              </a:lnSpc>
              <a:spcBef>
                <a:spcPts val="0"/>
              </a:spcBef>
              <a:spcAft>
                <a:spcPts val="0"/>
              </a:spcAft>
              <a:buSzPts val="1400"/>
              <a:buNone/>
            </a:pPr>
            <a:endParaRPr i="1"/>
          </a:p>
          <a:p>
            <a:pPr marL="0" lvl="0" indent="0" algn="l" rtl="0">
              <a:lnSpc>
                <a:spcPct val="100000"/>
              </a:lnSpc>
              <a:spcBef>
                <a:spcPts val="0"/>
              </a:spcBef>
              <a:spcAft>
                <a:spcPts val="0"/>
              </a:spcAft>
              <a:buSzPts val="1400"/>
              <a:buNone/>
            </a:pPr>
            <a:r>
              <a:rPr lang="en-US" i="0"/>
              <a:t>Explain Output:</a:t>
            </a:r>
            <a:endParaRPr/>
          </a:p>
          <a:p>
            <a:pPr marL="0" lvl="0" indent="0" algn="l" rtl="0">
              <a:lnSpc>
                <a:spcPct val="100000"/>
              </a:lnSpc>
              <a:spcBef>
                <a:spcPts val="0"/>
              </a:spcBef>
              <a:spcAft>
                <a:spcPts val="0"/>
              </a:spcAft>
              <a:buSzPts val="1400"/>
              <a:buNone/>
            </a:pPr>
            <a:r>
              <a:rPr lang="en-US"/>
              <a:t>CONTAINER ID	 IMAGE 	        COMMAND	 CREATED 	STATUS 	PORTS 		NAMES </a:t>
            </a:r>
            <a:endParaRPr/>
          </a:p>
          <a:p>
            <a:pPr marL="0" lvl="0" indent="0" algn="l" rtl="0">
              <a:lnSpc>
                <a:spcPct val="100000"/>
              </a:lnSpc>
              <a:spcBef>
                <a:spcPts val="0"/>
              </a:spcBef>
              <a:spcAft>
                <a:spcPts val="0"/>
              </a:spcAft>
              <a:buSzPts val="1400"/>
              <a:buNone/>
            </a:pPr>
            <a:r>
              <a:rPr lang="en-US"/>
              <a:t>aed84ee21bde 	training/webapp:latest python app.py 	12 hours ago 	Up 2 seconds 	0.0.0.0:49154-&gt;5000/tcp	asper</a:t>
            </a:r>
            <a:endParaRPr/>
          </a:p>
          <a:p>
            <a:pPr marL="0" lvl="0" indent="0" algn="l" rtl="0">
              <a:lnSpc>
                <a:spcPct val="100000"/>
              </a:lnSpc>
              <a:spcBef>
                <a:spcPts val="0"/>
              </a:spcBef>
              <a:spcAft>
                <a:spcPts val="0"/>
              </a:spcAft>
              <a:buSzPts val="1400"/>
              <a:buNone/>
            </a:pPr>
            <a:endParaRPr/>
          </a:p>
        </p:txBody>
      </p:sp>
      <p:sp>
        <p:nvSpPr>
          <p:cNvPr id="1078" name="Google Shape;1078;g7424cb180b_0_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7424cb180b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9" name="Google Shape;1089;g7424cb180b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500"/>
              <a:buFont typeface="Calibri"/>
              <a:buNone/>
            </a:pPr>
            <a:endParaRPr/>
          </a:p>
          <a:p>
            <a:pPr marL="0" marR="0" lvl="0" indent="0" algn="l" rtl="0">
              <a:lnSpc>
                <a:spcPct val="100000"/>
              </a:lnSpc>
              <a:spcBef>
                <a:spcPts val="0"/>
              </a:spcBef>
              <a:spcAft>
                <a:spcPts val="0"/>
              </a:spcAft>
              <a:buClr>
                <a:schemeClr val="dk1"/>
              </a:buClr>
              <a:buSzPts val="1500"/>
              <a:buFont typeface="Calibri"/>
              <a:buNone/>
            </a:pPr>
            <a:r>
              <a:rPr lang="en-US"/>
              <a:t>Explain the steps and also tell learners that how 2 containers can be linked: </a:t>
            </a:r>
            <a:endParaRPr/>
          </a:p>
          <a:p>
            <a:pPr marL="0" marR="0" lvl="0" indent="0" algn="l" rtl="0">
              <a:lnSpc>
                <a:spcPct val="100000"/>
              </a:lnSpc>
              <a:spcBef>
                <a:spcPts val="0"/>
              </a:spcBef>
              <a:spcAft>
                <a:spcPts val="0"/>
              </a:spcAft>
              <a:buClr>
                <a:schemeClr val="dk1"/>
              </a:buClr>
              <a:buSzPts val="1561"/>
              <a:buFont typeface="Calibri"/>
              <a:buNone/>
            </a:pPr>
            <a:endParaRPr/>
          </a:p>
          <a:p>
            <a:pPr marL="285750" marR="0" lvl="0" indent="-285750" algn="l" rtl="0">
              <a:lnSpc>
                <a:spcPct val="100000"/>
              </a:lnSpc>
              <a:spcBef>
                <a:spcPts val="0"/>
              </a:spcBef>
              <a:spcAft>
                <a:spcPts val="0"/>
              </a:spcAft>
              <a:buClr>
                <a:schemeClr val="dk1"/>
              </a:buClr>
              <a:buSzPts val="1500"/>
              <a:buFont typeface="Arial"/>
              <a:buChar char="•"/>
            </a:pPr>
            <a:r>
              <a:rPr lang="en-US"/>
              <a:t>create a new container, this time one containing a database</a:t>
            </a:r>
            <a:endParaRPr/>
          </a:p>
          <a:p>
            <a:pPr marL="0" lvl="0" indent="0" algn="l" rtl="0">
              <a:lnSpc>
                <a:spcPct val="100000"/>
              </a:lnSpc>
              <a:spcBef>
                <a:spcPts val="0"/>
              </a:spcBef>
              <a:spcAft>
                <a:spcPts val="0"/>
              </a:spcAft>
              <a:buSzPts val="1400"/>
              <a:buNone/>
            </a:pPr>
            <a:endParaRPr/>
          </a:p>
          <a:p>
            <a:pPr marL="285750" lvl="0" indent="-285750" algn="l" rtl="0">
              <a:lnSpc>
                <a:spcPct val="100000"/>
              </a:lnSpc>
              <a:spcBef>
                <a:spcPts val="0"/>
              </a:spcBef>
              <a:spcAft>
                <a:spcPts val="0"/>
              </a:spcAft>
              <a:buClr>
                <a:schemeClr val="dk1"/>
              </a:buClr>
              <a:buSzPts val="1500"/>
              <a:buFont typeface="Arial"/>
              <a:buChar char="•"/>
            </a:pPr>
            <a:r>
              <a:rPr lang="en-US"/>
              <a:t>Create a new web container and link it with your db container. (before creating new </a:t>
            </a:r>
            <a:r>
              <a:rPr lang="en-US" i="1"/>
              <a:t>web </a:t>
            </a:r>
            <a:r>
              <a:rPr lang="en-US" i="0"/>
              <a:t>delete the previous </a:t>
            </a:r>
            <a:r>
              <a:rPr lang="en-US" i="1"/>
              <a:t>web, </a:t>
            </a:r>
            <a:r>
              <a:rPr lang="en-US" i="0"/>
              <a:t>using </a:t>
            </a:r>
            <a:r>
              <a:rPr lang="en-US" i="1"/>
              <a:t>$ docker container rm -f web</a:t>
            </a:r>
            <a:r>
              <a:rPr lang="en-US"/>
              <a:t>). This links the new web container with the db container you created earlier. The --link flag takes the form: </a:t>
            </a:r>
            <a:r>
              <a:rPr lang="en-US" i="1"/>
              <a:t>--link &lt;name or id&gt;:alias</a:t>
            </a:r>
            <a:endParaRPr/>
          </a:p>
          <a:p>
            <a:pPr marL="0" lvl="0" indent="0" algn="l" rtl="0">
              <a:lnSpc>
                <a:spcPct val="100000"/>
              </a:lnSpc>
              <a:spcBef>
                <a:spcPts val="0"/>
              </a:spcBef>
              <a:spcAft>
                <a:spcPts val="0"/>
              </a:spcAft>
              <a:buSzPts val="1400"/>
              <a:buNone/>
            </a:pPr>
            <a:endParaRPr i="1"/>
          </a:p>
          <a:p>
            <a:pPr marL="285750" lvl="0" indent="-285750" algn="l" rtl="0">
              <a:lnSpc>
                <a:spcPct val="100000"/>
              </a:lnSpc>
              <a:spcBef>
                <a:spcPts val="0"/>
              </a:spcBef>
              <a:spcAft>
                <a:spcPts val="0"/>
              </a:spcAft>
              <a:buClr>
                <a:schemeClr val="dk1"/>
              </a:buClr>
              <a:buSzPts val="1500"/>
              <a:buFont typeface="Arial"/>
              <a:buChar char="•"/>
            </a:pPr>
            <a:r>
              <a:rPr lang="en-US"/>
              <a:t>Next, inspect your linked containers with docker inspect:</a:t>
            </a:r>
            <a:endParaRPr/>
          </a:p>
          <a:p>
            <a:pPr marL="0" lvl="0" indent="0" algn="l" rtl="0">
              <a:lnSpc>
                <a:spcPct val="100000"/>
              </a:lnSpc>
              <a:spcBef>
                <a:spcPts val="0"/>
              </a:spcBef>
              <a:spcAft>
                <a:spcPts val="0"/>
              </a:spcAft>
              <a:buSzPts val="1400"/>
              <a:buNone/>
            </a:pPr>
            <a:r>
              <a:rPr lang="en-US" i="1"/>
              <a:t>$ docker inspect -f "{{ .HostConfig.Links }}" web</a:t>
            </a:r>
            <a:endParaRPr/>
          </a:p>
          <a:p>
            <a:pPr marL="0" lvl="0" indent="0" algn="l" rtl="0">
              <a:lnSpc>
                <a:spcPct val="100000"/>
              </a:lnSpc>
              <a:spcBef>
                <a:spcPts val="0"/>
              </a:spcBef>
              <a:spcAft>
                <a:spcPts val="0"/>
              </a:spcAft>
              <a:buSzPts val="1400"/>
              <a:buNone/>
            </a:pPr>
            <a:r>
              <a:rPr lang="en-US" i="1"/>
              <a:t>[/db:/web/db]</a:t>
            </a:r>
            <a:endParaRPr/>
          </a:p>
          <a:p>
            <a:pPr marL="0" lvl="0" indent="0" algn="l" rtl="0">
              <a:lnSpc>
                <a:spcPct val="100000"/>
              </a:lnSpc>
              <a:spcBef>
                <a:spcPts val="0"/>
              </a:spcBef>
              <a:spcAft>
                <a:spcPts val="0"/>
              </a:spcAft>
              <a:buSzPts val="1400"/>
              <a:buNone/>
            </a:pPr>
            <a:endParaRPr i="1"/>
          </a:p>
          <a:p>
            <a:pPr marL="0" lvl="0" indent="0" algn="l" rtl="0">
              <a:lnSpc>
                <a:spcPct val="100000"/>
              </a:lnSpc>
              <a:spcBef>
                <a:spcPts val="0"/>
              </a:spcBef>
              <a:spcAft>
                <a:spcPts val="0"/>
              </a:spcAft>
              <a:buSzPts val="1400"/>
              <a:buNone/>
            </a:pPr>
            <a:r>
              <a:rPr lang="en-US" i="1"/>
              <a:t>web </a:t>
            </a:r>
            <a:r>
              <a:rPr lang="en-US" i="0"/>
              <a:t>is now connected to </a:t>
            </a:r>
            <a:r>
              <a:rPr lang="en-US" i="1"/>
              <a:t>db </a:t>
            </a:r>
            <a:r>
              <a:rPr lang="en-US" i="0"/>
              <a:t>container</a:t>
            </a:r>
            <a:r>
              <a:rPr lang="en-US" i="1"/>
              <a:t> web/db</a:t>
            </a:r>
            <a:endParaRPr i="1"/>
          </a:p>
          <a:p>
            <a:pPr marL="0" lvl="0" indent="0" algn="l" rtl="0">
              <a:lnSpc>
                <a:spcPct val="100000"/>
              </a:lnSpc>
              <a:spcBef>
                <a:spcPts val="0"/>
              </a:spcBef>
              <a:spcAft>
                <a:spcPts val="0"/>
              </a:spcAft>
              <a:buSzPts val="1400"/>
              <a:buNone/>
            </a:pPr>
            <a:endParaRPr i="0"/>
          </a:p>
        </p:txBody>
      </p:sp>
      <p:sp>
        <p:nvSpPr>
          <p:cNvPr id="1090" name="Google Shape;1090;g7424cb180b_0_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7424cb180b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2" name="Google Shape;1102;g7424cb180b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communication across links</a:t>
            </a:r>
            <a:endParaRPr/>
          </a:p>
          <a:p>
            <a:pPr marL="0" lvl="0" indent="0" algn="l" rtl="0">
              <a:lnSpc>
                <a:spcPct val="100000"/>
              </a:lnSpc>
              <a:spcBef>
                <a:spcPts val="0"/>
              </a:spcBef>
              <a:spcAft>
                <a:spcPts val="0"/>
              </a:spcAft>
              <a:buSzPts val="1400"/>
              <a:buNone/>
            </a:pPr>
            <a:r>
              <a:rPr lang="en-US"/>
              <a:t>In our example, the recipient, web, can access information about the source db. To do this, Docker creates a secure tunnel between the containers that doesn’t need to expose any ports externally on the container; when we started the db container we did not use either the -P or -p flags. That’s a big benefit of linking: we don’t need to expose the source container, here the PostgreSQL database, to the network.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Docker exposes connectivity information for the source container to the recipient container in two ways:</a:t>
            </a:r>
            <a:endParaRPr/>
          </a:p>
          <a:p>
            <a:pPr marL="0" lvl="0" indent="0" algn="l" rtl="0">
              <a:lnSpc>
                <a:spcPct val="100000"/>
              </a:lnSpc>
              <a:spcBef>
                <a:spcPts val="0"/>
              </a:spcBef>
              <a:spcAft>
                <a:spcPts val="0"/>
              </a:spcAft>
              <a:buSzPts val="1400"/>
              <a:buNone/>
            </a:pPr>
            <a:r>
              <a:rPr lang="en-US"/>
              <a:t>Environment variables,</a:t>
            </a:r>
            <a:endParaRPr/>
          </a:p>
          <a:p>
            <a:pPr marL="0" lvl="0" indent="0" algn="l" rtl="0">
              <a:lnSpc>
                <a:spcPct val="100000"/>
              </a:lnSpc>
              <a:spcBef>
                <a:spcPts val="0"/>
              </a:spcBef>
              <a:spcAft>
                <a:spcPts val="0"/>
              </a:spcAft>
              <a:buSzPts val="1400"/>
              <a:buNone/>
            </a:pPr>
            <a:r>
              <a:rPr lang="en-US"/>
              <a:t>Updating the /etc/hosts file.</a:t>
            </a:r>
            <a:endParaRPr/>
          </a:p>
        </p:txBody>
      </p:sp>
      <p:sp>
        <p:nvSpPr>
          <p:cNvPr id="1103" name="Google Shape;1103;g7424cb180b_0_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7424cb180b_0_2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Read the points in key takeaways</a:t>
            </a:r>
            <a:endParaRPr/>
          </a:p>
        </p:txBody>
      </p:sp>
      <p:sp>
        <p:nvSpPr>
          <p:cNvPr id="1125" name="Google Shape;1125;g7424cb180b_0_2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7424cb180b_0_2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7" name="Google Shape;1137;g7424cb180b_0_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7424cb180b_0_3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2" name="Google Shape;1142;g7424cb180b_0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7424cb180b_0_3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2" name="Google Shape;1152;g7424cb180b_0_3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7424cb180b_0_3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4" name="Google Shape;1164;g7424cb180b_0_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77cd789f11_0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g77cd789f11_0_4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content on slide using: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 bridge can be a hardware device or a software device running within a host machine’s kernel.</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Bridge networks apply to containers running on the </a:t>
            </a:r>
            <a:r>
              <a:rPr lang="en-US" b="1"/>
              <a:t>same</a:t>
            </a:r>
            <a:r>
              <a:rPr lang="en-US"/>
              <a:t> Docker daemon host.</a:t>
            </a:r>
            <a:endParaRPr/>
          </a:p>
          <a:p>
            <a:pPr marL="0" lvl="0" indent="0" algn="l" rtl="0">
              <a:lnSpc>
                <a:spcPct val="100000"/>
              </a:lnSpc>
              <a:spcBef>
                <a:spcPts val="0"/>
              </a:spcBef>
              <a:spcAft>
                <a:spcPts val="0"/>
              </a:spcAft>
              <a:buSzPts val="1400"/>
              <a:buNone/>
            </a:pPr>
            <a:r>
              <a:rPr lang="en-US"/>
              <a:t>When you start Docker, a default bridge network (also called bridge) is created automatically, and newly-started containers connect to it unless otherwise specified.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 terms of Docker, a bridge network uses a software bridge which allows containers connected to the same bridge network to communicate, while providing isolation from containers which are not connected to that bridge network.  </a:t>
            </a:r>
            <a:r>
              <a:rPr lang="en-US" b="1"/>
              <a:t>(colored dotted lines show different bridge network)</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a:t>The Docker bridge driver automatically installs </a:t>
            </a:r>
            <a:r>
              <a:rPr lang="en-US" b="1"/>
              <a:t>rules</a:t>
            </a:r>
            <a:r>
              <a:rPr lang="en-US"/>
              <a:t> in the host machine so that containers on different bridge networks cannot communicate directly with each other.</a:t>
            </a:r>
            <a:endParaRPr/>
          </a:p>
          <a:p>
            <a:pPr marL="0" lvl="0" indent="0" algn="l" rtl="0">
              <a:lnSpc>
                <a:spcPct val="100000"/>
              </a:lnSpc>
              <a:spcBef>
                <a:spcPts val="0"/>
              </a:spcBef>
              <a:spcAft>
                <a:spcPts val="0"/>
              </a:spcAft>
              <a:buSzPts val="1400"/>
              <a:buNone/>
            </a:pPr>
            <a:endParaRPr/>
          </a:p>
        </p:txBody>
      </p:sp>
      <p:sp>
        <p:nvSpPr>
          <p:cNvPr id="449" name="Google Shape;449;g77cd789f11_0_4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7424cb180b_0_3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4" name="Google Shape;1174;g7424cb180b_0_3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7424cb180b_0_3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6" name="Google Shape;1186;g7424cb180b_0_3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7424cb180b_0_3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6" name="Google Shape;1196;g7424cb180b_0_3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6ceeeeb666_1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8" name="Google Shape;1208;g6ceeeeb666_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6ceeeeb666_1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8" name="Google Shape;1218;g6ceeeeb666_1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77cd789f11_0_6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77cd789f11_0_6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bridge network</a:t>
            </a:r>
            <a:endParaRPr/>
          </a:p>
          <a:p>
            <a:pPr marL="0" lvl="0" indent="0" algn="l" rtl="0">
              <a:lnSpc>
                <a:spcPct val="100000"/>
              </a:lnSpc>
              <a:spcBef>
                <a:spcPts val="0"/>
              </a:spcBef>
              <a:spcAft>
                <a:spcPts val="0"/>
              </a:spcAft>
              <a:buSzPts val="1400"/>
              <a:buNone/>
            </a:pPr>
            <a:r>
              <a:rPr lang="en-US"/>
              <a:t>On any Linux host running Docker Engine, there is, by default, a local Docker network named bridge. This network is created using a bridge network driver which instantiates a Linux bridge called docker0. This may sound confusing.</a:t>
            </a:r>
            <a:endParaRPr/>
          </a:p>
          <a:p>
            <a:pPr marL="285750" lvl="0" indent="-285750" algn="l" rtl="0">
              <a:lnSpc>
                <a:spcPct val="100000"/>
              </a:lnSpc>
              <a:spcBef>
                <a:spcPts val="0"/>
              </a:spcBef>
              <a:spcAft>
                <a:spcPts val="0"/>
              </a:spcAft>
              <a:buClr>
                <a:schemeClr val="dk1"/>
              </a:buClr>
              <a:buSzPts val="1500"/>
              <a:buFont typeface="Arial"/>
              <a:buChar char="•"/>
            </a:pPr>
            <a:r>
              <a:rPr lang="en-US"/>
              <a:t>bridge is the name of the Docker network</a:t>
            </a:r>
            <a:endParaRPr/>
          </a:p>
          <a:p>
            <a:pPr marL="285750" lvl="0" indent="-285750" algn="l" rtl="0">
              <a:lnSpc>
                <a:spcPct val="100000"/>
              </a:lnSpc>
              <a:spcBef>
                <a:spcPts val="0"/>
              </a:spcBef>
              <a:spcAft>
                <a:spcPts val="0"/>
              </a:spcAft>
              <a:buClr>
                <a:schemeClr val="dk1"/>
              </a:buClr>
              <a:buSzPts val="1500"/>
              <a:buFont typeface="Arial"/>
              <a:buChar char="•"/>
            </a:pPr>
            <a:r>
              <a:rPr lang="en-US"/>
              <a:t>bridge is the Docker network driver, or template, from which this network is created</a:t>
            </a:r>
            <a:endParaRPr/>
          </a:p>
          <a:p>
            <a:pPr marL="285750" lvl="0" indent="-285750" algn="l" rtl="0">
              <a:lnSpc>
                <a:spcPct val="100000"/>
              </a:lnSpc>
              <a:spcBef>
                <a:spcPts val="0"/>
              </a:spcBef>
              <a:spcAft>
                <a:spcPts val="0"/>
              </a:spcAft>
              <a:buClr>
                <a:schemeClr val="dk1"/>
              </a:buClr>
              <a:buSzPts val="1500"/>
              <a:buFont typeface="Arial"/>
              <a:buChar char="•"/>
            </a:pPr>
            <a:r>
              <a:rPr lang="en-US"/>
              <a:t>docker0 is the name of the Linux bridge that is the kernel building block used to implement this network</a:t>
            </a:r>
            <a:endParaRPr/>
          </a:p>
          <a:p>
            <a:pPr marL="0" lvl="0" indent="0" algn="l" rtl="0">
              <a:lnSpc>
                <a:spcPct val="100000"/>
              </a:lnSpc>
              <a:spcBef>
                <a:spcPts val="0"/>
              </a:spcBef>
              <a:spcAft>
                <a:spcPts val="0"/>
              </a:spcAft>
              <a:buSzPts val="1400"/>
              <a:buNone/>
            </a:pPr>
            <a:endParaRPr/>
          </a:p>
        </p:txBody>
      </p:sp>
      <p:sp>
        <p:nvSpPr>
          <p:cNvPr id="476" name="Google Shape;476;g77cd789f11_0_6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77cd789f11_0_6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g77cd789f11_0_6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diagram</a:t>
            </a:r>
            <a:endParaRPr/>
          </a:p>
          <a:p>
            <a:pPr marL="0" lvl="0" indent="0" algn="l" rtl="0">
              <a:lnSpc>
                <a:spcPct val="100000"/>
              </a:lnSpc>
              <a:spcBef>
                <a:spcPts val="0"/>
              </a:spcBef>
              <a:spcAft>
                <a:spcPts val="0"/>
              </a:spcAft>
              <a:buSzPts val="1400"/>
              <a:buNone/>
            </a:pPr>
            <a:r>
              <a:rPr lang="en-US"/>
              <a:t>On any Linux host running Docker Engine, there is, by default, a local Docker network named bridge. This network is created using a bridge network driver which instantiates a Linux bridge called docker0. This may sound confusing.</a:t>
            </a:r>
            <a:endParaRPr/>
          </a:p>
          <a:p>
            <a:pPr marL="285750" lvl="0" indent="-285750" algn="l" rtl="0">
              <a:lnSpc>
                <a:spcPct val="100000"/>
              </a:lnSpc>
              <a:spcBef>
                <a:spcPts val="0"/>
              </a:spcBef>
              <a:spcAft>
                <a:spcPts val="0"/>
              </a:spcAft>
              <a:buClr>
                <a:schemeClr val="dk1"/>
              </a:buClr>
              <a:buSzPts val="1500"/>
              <a:buFont typeface="Arial"/>
              <a:buChar char="•"/>
            </a:pPr>
            <a:r>
              <a:rPr lang="en-US"/>
              <a:t>bridge is the name of the Docker network</a:t>
            </a:r>
            <a:endParaRPr/>
          </a:p>
          <a:p>
            <a:pPr marL="285750" lvl="0" indent="-285750" algn="l" rtl="0">
              <a:lnSpc>
                <a:spcPct val="100000"/>
              </a:lnSpc>
              <a:spcBef>
                <a:spcPts val="0"/>
              </a:spcBef>
              <a:spcAft>
                <a:spcPts val="0"/>
              </a:spcAft>
              <a:buClr>
                <a:schemeClr val="dk1"/>
              </a:buClr>
              <a:buSzPts val="1500"/>
              <a:buFont typeface="Arial"/>
              <a:buChar char="•"/>
            </a:pPr>
            <a:r>
              <a:rPr lang="en-US"/>
              <a:t>bridge is the Docker network driver, or template, from which this network is created</a:t>
            </a:r>
            <a:endParaRPr/>
          </a:p>
          <a:p>
            <a:pPr marL="285750" lvl="0" indent="-285750" algn="l" rtl="0">
              <a:lnSpc>
                <a:spcPct val="100000"/>
              </a:lnSpc>
              <a:spcBef>
                <a:spcPts val="0"/>
              </a:spcBef>
              <a:spcAft>
                <a:spcPts val="0"/>
              </a:spcAft>
              <a:buClr>
                <a:schemeClr val="dk1"/>
              </a:buClr>
              <a:buSzPts val="1500"/>
              <a:buFont typeface="Arial"/>
              <a:buChar char="•"/>
            </a:pPr>
            <a:r>
              <a:rPr lang="en-US"/>
              <a:t>docker0 is the name of the Linux bridge that is the kernel building block used to implement this network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the diagram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 the following example a container is created with no network parameters. Docker Engine connects it to the bridge network by default. Inside the container, notice eth0 which is created by the bridge driver and given an address by the Docker native IPAM driver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tool </a:t>
            </a:r>
            <a:r>
              <a:rPr lang="en-US" i="1"/>
              <a:t>brctl</a:t>
            </a:r>
            <a:r>
              <a:rPr lang="en-US"/>
              <a:t> on the host shows the Linux bridges that exist in the host network namespace. It shows a single bridge called docker0. docker0 has one interface, vetha3788c4, which provides connectivity from the bridge to the eth0 interface inside container c1.</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host routing table provides connectivity between docker0 and eth0 on the external network, completing the path from inside the container to the external network.</a:t>
            </a:r>
            <a:endParaRPr/>
          </a:p>
        </p:txBody>
      </p:sp>
      <p:sp>
        <p:nvSpPr>
          <p:cNvPr id="491" name="Google Shape;491;g77cd789f11_0_6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66" descr="A picture containing wa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7" name="Google Shape;17;p66"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8" name="Google Shape;18;p66"/>
          <p:cNvSpPr txBox="1">
            <a:spLocks noGrp="1"/>
          </p:cNvSpPr>
          <p:nvPr>
            <p:ph type="body" idx="1"/>
          </p:nvPr>
        </p:nvSpPr>
        <p:spPr>
          <a:xfrm>
            <a:off x="7304150" y="4114800"/>
            <a:ext cx="7554851"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66"/>
        <p:cNvGrpSpPr/>
        <p:nvPr/>
      </p:nvGrpSpPr>
      <p:grpSpPr>
        <a:xfrm>
          <a:off x="0" y="0"/>
          <a:ext cx="0" cy="0"/>
          <a:chOff x="0" y="0"/>
          <a:chExt cx="0" cy="0"/>
        </a:xfrm>
      </p:grpSpPr>
      <p:pic>
        <p:nvPicPr>
          <p:cNvPr id="67" name="Google Shape;67;p75"/>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68" name="Google Shape;68;p75"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69" name="Google Shape;69;p75"/>
          <p:cNvSpPr/>
          <p:nvPr/>
        </p:nvSpPr>
        <p:spPr>
          <a:xfrm>
            <a:off x="8128002" y="4310394"/>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70"/>
        <p:cNvGrpSpPr/>
        <p:nvPr/>
      </p:nvGrpSpPr>
      <p:grpSpPr>
        <a:xfrm>
          <a:off x="0" y="0"/>
          <a:ext cx="0" cy="0"/>
          <a:chOff x="0" y="0"/>
          <a:chExt cx="0" cy="0"/>
        </a:xfrm>
      </p:grpSpPr>
      <p:pic>
        <p:nvPicPr>
          <p:cNvPr id="71" name="Google Shape;71;p76"/>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72" name="Google Shape;72;p76"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73" name="Google Shape;73;p76"/>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4" name="Google Shape;74;p76"/>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5" name="Google Shape;75;p76"/>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6" name="Google Shape;76;p76"/>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7" name="Google Shape;77;p76"/>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8" name="Google Shape;78;p76"/>
          <p:cNvSpPr txBox="1"/>
          <p:nvPr/>
        </p:nvSpPr>
        <p:spPr>
          <a:xfrm>
            <a:off x="1716762"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9" name="Google Shape;79;p76"/>
          <p:cNvSpPr txBox="1"/>
          <p:nvPr/>
        </p:nvSpPr>
        <p:spPr>
          <a:xfrm>
            <a:off x="1716762" y="529835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80" name="Google Shape;80;p76"/>
          <p:cNvSpPr txBox="1">
            <a:spLocks noGrp="1"/>
          </p:cNvSpPr>
          <p:nvPr>
            <p:ph type="body" idx="3"/>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1" name="Google Shape;81;p76"/>
          <p:cNvSpPr txBox="1">
            <a:spLocks noGrp="1"/>
          </p:cNvSpPr>
          <p:nvPr>
            <p:ph type="body" idx="4"/>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2" name="Google Shape;82;p76"/>
          <p:cNvSpPr txBox="1">
            <a:spLocks noGrp="1"/>
          </p:cNvSpPr>
          <p:nvPr>
            <p:ph type="body" idx="5"/>
          </p:nvPr>
        </p:nvSpPr>
        <p:spPr>
          <a:xfrm>
            <a:off x="2329744" y="4429628"/>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3" name="Google Shape;83;p76"/>
          <p:cNvSpPr txBox="1">
            <a:spLocks noGrp="1"/>
          </p:cNvSpPr>
          <p:nvPr>
            <p:ph type="body" idx="6"/>
          </p:nvPr>
        </p:nvSpPr>
        <p:spPr>
          <a:xfrm>
            <a:off x="2329744" y="525023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84"/>
        <p:cNvGrpSpPr/>
        <p:nvPr/>
      </p:nvGrpSpPr>
      <p:grpSpPr>
        <a:xfrm>
          <a:off x="0" y="0"/>
          <a:ext cx="0" cy="0"/>
          <a:chOff x="0" y="0"/>
          <a:chExt cx="0" cy="0"/>
        </a:xfrm>
      </p:grpSpPr>
      <p:pic>
        <p:nvPicPr>
          <p:cNvPr id="85" name="Google Shape;85;p77"/>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86" name="Google Shape;86;p77"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87" name="Google Shape;87;p77"/>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8" name="Google Shape;88;p77"/>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9" name="Google Shape;89;p77"/>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0" name="Google Shape;90;p77"/>
          <p:cNvSpPr txBox="1">
            <a:spLocks noGrp="1"/>
          </p:cNvSpPr>
          <p:nvPr>
            <p:ph type="body" idx="3"/>
          </p:nvPr>
        </p:nvSpPr>
        <p:spPr>
          <a:xfrm>
            <a:off x="670035" y="7935123"/>
            <a:ext cx="15194415" cy="99867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1" name="Google Shape;91;p77"/>
          <p:cNvSpPr txBox="1"/>
          <p:nvPr/>
        </p:nvSpPr>
        <p:spPr>
          <a:xfrm>
            <a:off x="670035" y="7373506"/>
            <a:ext cx="2749058" cy="4001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92" name="Google Shape;92;p77"/>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93" name="Google Shape;93;p77"/>
          <p:cNvSpPr txBox="1">
            <a:spLocks noGrp="1"/>
          </p:cNvSpPr>
          <p:nvPr>
            <p:ph type="body" idx="4"/>
          </p:nvPr>
        </p:nvSpPr>
        <p:spPr>
          <a:xfrm>
            <a:off x="3346904" y="7368184"/>
            <a:ext cx="9022189" cy="400111"/>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p77"/>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95" name="Google Shape;95;p77"/>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96" name="Google Shape;96;p77"/>
          <p:cNvSpPr txBox="1"/>
          <p:nvPr/>
        </p:nvSpPr>
        <p:spPr>
          <a:xfrm>
            <a:off x="1716762"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97" name="Google Shape;97;p77"/>
          <p:cNvSpPr txBox="1"/>
          <p:nvPr/>
        </p:nvSpPr>
        <p:spPr>
          <a:xfrm>
            <a:off x="1716762" y="529835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98" name="Google Shape;98;p77"/>
          <p:cNvSpPr txBox="1">
            <a:spLocks noGrp="1"/>
          </p:cNvSpPr>
          <p:nvPr>
            <p:ph type="body" idx="5"/>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9" name="Google Shape;99;p77"/>
          <p:cNvSpPr txBox="1">
            <a:spLocks noGrp="1"/>
          </p:cNvSpPr>
          <p:nvPr>
            <p:ph type="body" idx="6"/>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0" name="Google Shape;100;p77"/>
          <p:cNvSpPr txBox="1">
            <a:spLocks noGrp="1"/>
          </p:cNvSpPr>
          <p:nvPr>
            <p:ph type="body" idx="7"/>
          </p:nvPr>
        </p:nvSpPr>
        <p:spPr>
          <a:xfrm>
            <a:off x="2329744" y="4429628"/>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1" name="Google Shape;101;p77"/>
          <p:cNvSpPr txBox="1">
            <a:spLocks noGrp="1"/>
          </p:cNvSpPr>
          <p:nvPr>
            <p:ph type="body" idx="8"/>
          </p:nvPr>
        </p:nvSpPr>
        <p:spPr>
          <a:xfrm>
            <a:off x="2329744" y="525023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02"/>
        <p:cNvGrpSpPr/>
        <p:nvPr/>
      </p:nvGrpSpPr>
      <p:grpSpPr>
        <a:xfrm>
          <a:off x="0" y="0"/>
          <a:ext cx="0" cy="0"/>
          <a:chOff x="0" y="0"/>
          <a:chExt cx="0" cy="0"/>
        </a:xfrm>
      </p:grpSpPr>
      <p:pic>
        <p:nvPicPr>
          <p:cNvPr id="103" name="Google Shape;103;p78"/>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04" name="Google Shape;104;p78"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05" name="Google Shape;105;p78"/>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06" name="Google Shape;106;p78"/>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7" name="Google Shape;107;p78"/>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8" name="Google Shape;108;p78"/>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09" name="Google Shape;109;p78"/>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10" name="Google Shape;110;p78"/>
          <p:cNvSpPr txBox="1">
            <a:spLocks noGrp="1"/>
          </p:cNvSpPr>
          <p:nvPr>
            <p:ph type="body" idx="3"/>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1" name="Google Shape;111;p78"/>
          <p:cNvSpPr txBox="1">
            <a:spLocks noGrp="1"/>
          </p:cNvSpPr>
          <p:nvPr>
            <p:ph type="body" idx="4"/>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12"/>
        <p:cNvGrpSpPr/>
        <p:nvPr/>
      </p:nvGrpSpPr>
      <p:grpSpPr>
        <a:xfrm>
          <a:off x="0" y="0"/>
          <a:ext cx="0" cy="0"/>
          <a:chOff x="0" y="0"/>
          <a:chExt cx="0" cy="0"/>
        </a:xfrm>
      </p:grpSpPr>
      <p:pic>
        <p:nvPicPr>
          <p:cNvPr id="113" name="Google Shape;113;p79"/>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14" name="Google Shape;114;p79"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15" name="Google Shape;115;p79"/>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6" name="Google Shape;116;p79"/>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7" name="Google Shape;117;p79"/>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8" name="Google Shape;118;p79"/>
          <p:cNvSpPr txBox="1">
            <a:spLocks noGrp="1"/>
          </p:cNvSpPr>
          <p:nvPr>
            <p:ph type="body" idx="3"/>
          </p:nvPr>
        </p:nvSpPr>
        <p:spPr>
          <a:xfrm>
            <a:off x="670035" y="7935123"/>
            <a:ext cx="15194415" cy="99867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9" name="Google Shape;119;p79"/>
          <p:cNvSpPr txBox="1"/>
          <p:nvPr/>
        </p:nvSpPr>
        <p:spPr>
          <a:xfrm>
            <a:off x="670035" y="7373506"/>
            <a:ext cx="2749058" cy="4001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20" name="Google Shape;120;p79"/>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21" name="Google Shape;121;p79"/>
          <p:cNvSpPr txBox="1">
            <a:spLocks noGrp="1"/>
          </p:cNvSpPr>
          <p:nvPr>
            <p:ph type="body" idx="4"/>
          </p:nvPr>
        </p:nvSpPr>
        <p:spPr>
          <a:xfrm>
            <a:off x="3346904" y="7368184"/>
            <a:ext cx="9022189" cy="400111"/>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2" name="Google Shape;122;p79"/>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23" name="Google Shape;123;p79"/>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24" name="Google Shape;124;p79"/>
          <p:cNvSpPr txBox="1">
            <a:spLocks noGrp="1"/>
          </p:cNvSpPr>
          <p:nvPr>
            <p:ph type="body" idx="5"/>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5" name="Google Shape;125;p79"/>
          <p:cNvSpPr txBox="1">
            <a:spLocks noGrp="1"/>
          </p:cNvSpPr>
          <p:nvPr>
            <p:ph type="body" idx="6"/>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126"/>
        <p:cNvGrpSpPr/>
        <p:nvPr/>
      </p:nvGrpSpPr>
      <p:grpSpPr>
        <a:xfrm>
          <a:off x="0" y="0"/>
          <a:ext cx="0" cy="0"/>
          <a:chOff x="0" y="0"/>
          <a:chExt cx="0" cy="0"/>
        </a:xfrm>
      </p:grpSpPr>
      <p:pic>
        <p:nvPicPr>
          <p:cNvPr id="127" name="Google Shape;127;p80"/>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28" name="Google Shape;128;p80"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29" name="Google Shape;129;p80"/>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30" name="Google Shape;130;p80"/>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1" name="Google Shape;131;p80"/>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2" name="Google Shape;132;p80"/>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33" name="Google Shape;133;p80"/>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34" name="Google Shape;134;p80"/>
          <p:cNvSpPr txBox="1"/>
          <p:nvPr/>
        </p:nvSpPr>
        <p:spPr>
          <a:xfrm>
            <a:off x="1716762"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35" name="Google Shape;135;p80"/>
          <p:cNvSpPr txBox="1"/>
          <p:nvPr/>
        </p:nvSpPr>
        <p:spPr>
          <a:xfrm>
            <a:off x="1716762" y="529835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36" name="Google Shape;136;p80"/>
          <p:cNvSpPr txBox="1">
            <a:spLocks noGrp="1"/>
          </p:cNvSpPr>
          <p:nvPr>
            <p:ph type="body" idx="3"/>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p80"/>
          <p:cNvSpPr txBox="1">
            <a:spLocks noGrp="1"/>
          </p:cNvSpPr>
          <p:nvPr>
            <p:ph type="body" idx="4"/>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p80"/>
          <p:cNvSpPr txBox="1">
            <a:spLocks noGrp="1"/>
          </p:cNvSpPr>
          <p:nvPr>
            <p:ph type="body" idx="5"/>
          </p:nvPr>
        </p:nvSpPr>
        <p:spPr>
          <a:xfrm>
            <a:off x="2329744" y="4429628"/>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9" name="Google Shape;139;p80"/>
          <p:cNvSpPr txBox="1">
            <a:spLocks noGrp="1"/>
          </p:cNvSpPr>
          <p:nvPr>
            <p:ph type="body" idx="6"/>
          </p:nvPr>
        </p:nvSpPr>
        <p:spPr>
          <a:xfrm>
            <a:off x="2329744" y="525023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0" name="Google Shape;140;p80"/>
          <p:cNvSpPr txBox="1"/>
          <p:nvPr/>
        </p:nvSpPr>
        <p:spPr>
          <a:xfrm>
            <a:off x="1716762"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41" name="Google Shape;141;p80"/>
          <p:cNvSpPr txBox="1">
            <a:spLocks noGrp="1"/>
          </p:cNvSpPr>
          <p:nvPr>
            <p:ph type="body" idx="7"/>
          </p:nvPr>
        </p:nvSpPr>
        <p:spPr>
          <a:xfrm>
            <a:off x="2329744" y="611896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142"/>
        <p:cNvGrpSpPr/>
        <p:nvPr/>
      </p:nvGrpSpPr>
      <p:grpSpPr>
        <a:xfrm>
          <a:off x="0" y="0"/>
          <a:ext cx="0" cy="0"/>
          <a:chOff x="0" y="0"/>
          <a:chExt cx="0" cy="0"/>
        </a:xfrm>
      </p:grpSpPr>
      <p:pic>
        <p:nvPicPr>
          <p:cNvPr id="143" name="Google Shape;143;p81"/>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44" name="Google Shape;144;p81"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45" name="Google Shape;145;p81"/>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46" name="Google Shape;146;p81"/>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7" name="Google Shape;147;p81"/>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8" name="Google Shape;148;p81"/>
          <p:cNvSpPr txBox="1">
            <a:spLocks noGrp="1"/>
          </p:cNvSpPr>
          <p:nvPr>
            <p:ph type="body" idx="3"/>
          </p:nvPr>
        </p:nvSpPr>
        <p:spPr>
          <a:xfrm>
            <a:off x="670035" y="7935123"/>
            <a:ext cx="15194415" cy="99867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9" name="Google Shape;149;p81"/>
          <p:cNvSpPr txBox="1"/>
          <p:nvPr/>
        </p:nvSpPr>
        <p:spPr>
          <a:xfrm>
            <a:off x="670035" y="7373506"/>
            <a:ext cx="2749058" cy="4001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50" name="Google Shape;150;p81"/>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51" name="Google Shape;151;p81"/>
          <p:cNvSpPr txBox="1">
            <a:spLocks noGrp="1"/>
          </p:cNvSpPr>
          <p:nvPr>
            <p:ph type="body" idx="4"/>
          </p:nvPr>
        </p:nvSpPr>
        <p:spPr>
          <a:xfrm>
            <a:off x="3328592" y="7334928"/>
            <a:ext cx="9022189" cy="400111"/>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2" name="Google Shape;152;p81"/>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53" name="Google Shape;153;p81"/>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54" name="Google Shape;154;p81"/>
          <p:cNvSpPr txBox="1"/>
          <p:nvPr/>
        </p:nvSpPr>
        <p:spPr>
          <a:xfrm>
            <a:off x="1716762"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55" name="Google Shape;155;p81"/>
          <p:cNvSpPr txBox="1"/>
          <p:nvPr/>
        </p:nvSpPr>
        <p:spPr>
          <a:xfrm>
            <a:off x="1716762" y="529835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56" name="Google Shape;156;p81"/>
          <p:cNvSpPr txBox="1">
            <a:spLocks noGrp="1"/>
          </p:cNvSpPr>
          <p:nvPr>
            <p:ph type="body" idx="5"/>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7" name="Google Shape;157;p81"/>
          <p:cNvSpPr txBox="1">
            <a:spLocks noGrp="1"/>
          </p:cNvSpPr>
          <p:nvPr>
            <p:ph type="body" idx="6"/>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8" name="Google Shape;158;p81"/>
          <p:cNvSpPr txBox="1">
            <a:spLocks noGrp="1"/>
          </p:cNvSpPr>
          <p:nvPr>
            <p:ph type="body" idx="7"/>
          </p:nvPr>
        </p:nvSpPr>
        <p:spPr>
          <a:xfrm>
            <a:off x="2329744" y="4429628"/>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9" name="Google Shape;159;p81"/>
          <p:cNvSpPr txBox="1">
            <a:spLocks noGrp="1"/>
          </p:cNvSpPr>
          <p:nvPr>
            <p:ph type="body" idx="8"/>
          </p:nvPr>
        </p:nvSpPr>
        <p:spPr>
          <a:xfrm>
            <a:off x="2329744" y="525023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0" name="Google Shape;160;p81"/>
          <p:cNvSpPr txBox="1"/>
          <p:nvPr/>
        </p:nvSpPr>
        <p:spPr>
          <a:xfrm>
            <a:off x="1716762"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61" name="Google Shape;161;p81"/>
          <p:cNvSpPr txBox="1">
            <a:spLocks noGrp="1"/>
          </p:cNvSpPr>
          <p:nvPr>
            <p:ph type="body" idx="9"/>
          </p:nvPr>
        </p:nvSpPr>
        <p:spPr>
          <a:xfrm>
            <a:off x="2329744" y="611896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62"/>
        <p:cNvGrpSpPr/>
        <p:nvPr/>
      </p:nvGrpSpPr>
      <p:grpSpPr>
        <a:xfrm>
          <a:off x="0" y="0"/>
          <a:ext cx="0" cy="0"/>
          <a:chOff x="0" y="0"/>
          <a:chExt cx="0" cy="0"/>
        </a:xfrm>
      </p:grpSpPr>
      <p:pic>
        <p:nvPicPr>
          <p:cNvPr id="163" name="Google Shape;163;p82" descr="A screenshot of a compu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64" name="Google Shape;164;p82"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165" name="Google Shape;165;p82"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166" name="Google Shape;166;p82"/>
          <p:cNvSpPr txBox="1">
            <a:spLocks noGrp="1"/>
          </p:cNvSpPr>
          <p:nvPr>
            <p:ph type="body" idx="1"/>
          </p:nvPr>
        </p:nvSpPr>
        <p:spPr>
          <a:xfrm>
            <a:off x="1902094" y="2363466"/>
            <a:ext cx="1245181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7" name="Google Shape;167;p82"/>
          <p:cNvSpPr txBox="1">
            <a:spLocks noGrp="1"/>
          </p:cNvSpPr>
          <p:nvPr>
            <p:ph type="title"/>
          </p:nvPr>
        </p:nvSpPr>
        <p:spPr>
          <a:xfrm>
            <a:off x="812802" y="436396"/>
            <a:ext cx="10666186"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168"/>
        <p:cNvGrpSpPr/>
        <p:nvPr/>
      </p:nvGrpSpPr>
      <p:grpSpPr>
        <a:xfrm>
          <a:off x="0" y="0"/>
          <a:ext cx="0" cy="0"/>
          <a:chOff x="0" y="0"/>
          <a:chExt cx="0" cy="0"/>
        </a:xfrm>
      </p:grpSpPr>
      <p:pic>
        <p:nvPicPr>
          <p:cNvPr id="169" name="Google Shape;169;p83" descr="A close up of a sign&#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70" name="Google Shape;170;p83"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171" name="Google Shape;171;p83"/>
          <p:cNvPicPr preferRelativeResize="0"/>
          <p:nvPr/>
        </p:nvPicPr>
        <p:blipFill rotWithShape="1">
          <a:blip r:embed="rId4">
            <a:alphaModFix/>
          </a:blip>
          <a:srcRect/>
          <a:stretch/>
        </p:blipFill>
        <p:spPr>
          <a:xfrm>
            <a:off x="3302003" y="1186581"/>
            <a:ext cx="3975100" cy="365760"/>
          </a:xfrm>
          <a:prstGeom prst="rect">
            <a:avLst/>
          </a:prstGeom>
          <a:noFill/>
          <a:ln>
            <a:noFill/>
          </a:ln>
        </p:spPr>
      </p:pic>
      <p:sp>
        <p:nvSpPr>
          <p:cNvPr id="172" name="Google Shape;172;p83"/>
          <p:cNvSpPr/>
          <p:nvPr/>
        </p:nvSpPr>
        <p:spPr>
          <a:xfrm>
            <a:off x="2747395" y="769175"/>
            <a:ext cx="4819925" cy="519664"/>
          </a:xfrm>
          <a:prstGeom prst="rect">
            <a:avLst/>
          </a:prstGeom>
          <a:noFill/>
          <a:ln>
            <a:noFill/>
          </a:ln>
        </p:spPr>
        <p:txBody>
          <a:bodyPr spcFirstLastPara="1" wrap="square" lIns="91425" tIns="45700" rIns="91425" bIns="45700" anchor="t" anchorCtr="0">
            <a:sp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1" b="0" i="0" u="none" strike="noStrike" cap="none">
              <a:solidFill>
                <a:schemeClr val="dk1"/>
              </a:solidFill>
              <a:latin typeface="Arial"/>
              <a:ea typeface="Arial"/>
              <a:cs typeface="Arial"/>
              <a:sym typeface="Arial"/>
            </a:endParaRPr>
          </a:p>
        </p:txBody>
      </p:sp>
      <p:sp>
        <p:nvSpPr>
          <p:cNvPr id="173" name="Google Shape;173;p83"/>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4" name="Google Shape;174;p83"/>
          <p:cNvSpPr txBox="1">
            <a:spLocks noGrp="1"/>
          </p:cNvSpPr>
          <p:nvPr>
            <p:ph type="body" idx="2"/>
          </p:nvPr>
        </p:nvSpPr>
        <p:spPr>
          <a:xfrm>
            <a:off x="1432121" y="3372839"/>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5" name="Google Shape;175;p83"/>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6" name="Google Shape;176;p83"/>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77"/>
        <p:cNvGrpSpPr/>
        <p:nvPr/>
      </p:nvGrpSpPr>
      <p:grpSpPr>
        <a:xfrm>
          <a:off x="0" y="0"/>
          <a:ext cx="0" cy="0"/>
          <a:chOff x="0" y="0"/>
          <a:chExt cx="0" cy="0"/>
        </a:xfrm>
      </p:grpSpPr>
      <p:pic>
        <p:nvPicPr>
          <p:cNvPr id="178" name="Google Shape;178;p84"/>
          <p:cNvPicPr preferRelativeResize="0"/>
          <p:nvPr/>
        </p:nvPicPr>
        <p:blipFill rotWithShape="1">
          <a:blip r:embed="rId2">
            <a:alphaModFix/>
          </a:blip>
          <a:srcRect/>
          <a:stretch/>
        </p:blipFill>
        <p:spPr>
          <a:xfrm>
            <a:off x="3" y="0"/>
            <a:ext cx="16256000" cy="9144000"/>
          </a:xfrm>
          <a:prstGeom prst="rect">
            <a:avLst/>
          </a:prstGeom>
          <a:noFill/>
          <a:ln>
            <a:noFill/>
          </a:ln>
        </p:spPr>
      </p:pic>
      <p:pic>
        <p:nvPicPr>
          <p:cNvPr id="179" name="Google Shape;179;p84"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80" name="Google Shape;180;p84"/>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84"/>
          <p:cNvSpPr txBox="1">
            <a:spLocks noGrp="1"/>
          </p:cNvSpPr>
          <p:nvPr>
            <p:ph type="title"/>
          </p:nvPr>
        </p:nvSpPr>
        <p:spPr>
          <a:xfrm>
            <a:off x="1" y="539517"/>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182" name="Google Shape;182;p84"/>
          <p:cNvSpPr txBox="1">
            <a:spLocks noGrp="1"/>
          </p:cNvSpPr>
          <p:nvPr>
            <p:ph type="body" idx="1"/>
          </p:nvPr>
        </p:nvSpPr>
        <p:spPr>
          <a:xfrm>
            <a:off x="4699003" y="1770193"/>
            <a:ext cx="9956800"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67" descr="A picture containing wa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21" name="Google Shape;21;p67"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22" name="Google Shape;22;p67"/>
          <p:cNvSpPr txBox="1">
            <a:spLocks noGrp="1"/>
          </p:cNvSpPr>
          <p:nvPr>
            <p:ph type="body" idx="1"/>
          </p:nvPr>
        </p:nvSpPr>
        <p:spPr>
          <a:xfrm>
            <a:off x="3075051" y="4114800"/>
            <a:ext cx="6960049"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83"/>
        <p:cNvGrpSpPr/>
        <p:nvPr/>
      </p:nvGrpSpPr>
      <p:grpSpPr>
        <a:xfrm>
          <a:off x="0" y="0"/>
          <a:ext cx="0" cy="0"/>
          <a:chOff x="0" y="0"/>
          <a:chExt cx="0" cy="0"/>
        </a:xfrm>
      </p:grpSpPr>
      <p:pic>
        <p:nvPicPr>
          <p:cNvPr id="184" name="Google Shape;184;p85"/>
          <p:cNvPicPr preferRelativeResize="0"/>
          <p:nvPr/>
        </p:nvPicPr>
        <p:blipFill rotWithShape="1">
          <a:blip r:embed="rId2">
            <a:alphaModFix/>
          </a:blip>
          <a:srcRect/>
          <a:stretch/>
        </p:blipFill>
        <p:spPr>
          <a:xfrm>
            <a:off x="3" y="4"/>
            <a:ext cx="16256000" cy="9143999"/>
          </a:xfrm>
          <a:prstGeom prst="rect">
            <a:avLst/>
          </a:prstGeom>
          <a:noFill/>
          <a:ln>
            <a:noFill/>
          </a:ln>
        </p:spPr>
      </p:pic>
      <p:pic>
        <p:nvPicPr>
          <p:cNvPr id="185" name="Google Shape;185;p85"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86" name="Google Shape;186;p85"/>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85"/>
          <p:cNvSpPr txBox="1">
            <a:spLocks noGrp="1"/>
          </p:cNvSpPr>
          <p:nvPr>
            <p:ph type="title"/>
          </p:nvPr>
        </p:nvSpPr>
        <p:spPr>
          <a:xfrm>
            <a:off x="1" y="539517"/>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188" name="Google Shape;188;p85"/>
          <p:cNvSpPr txBox="1">
            <a:spLocks noGrp="1"/>
          </p:cNvSpPr>
          <p:nvPr>
            <p:ph type="body" idx="1"/>
          </p:nvPr>
        </p:nvSpPr>
        <p:spPr>
          <a:xfrm>
            <a:off x="4699003" y="1770193"/>
            <a:ext cx="9956800"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89"/>
        <p:cNvGrpSpPr/>
        <p:nvPr/>
      </p:nvGrpSpPr>
      <p:grpSpPr>
        <a:xfrm>
          <a:off x="0" y="0"/>
          <a:ext cx="0" cy="0"/>
          <a:chOff x="0" y="0"/>
          <a:chExt cx="0" cy="0"/>
        </a:xfrm>
      </p:grpSpPr>
      <p:pic>
        <p:nvPicPr>
          <p:cNvPr id="190" name="Google Shape;190;p86" descr="A picture containing water, outdoo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91" name="Google Shape;191;p86"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92" name="Google Shape;192;p86"/>
          <p:cNvSpPr/>
          <p:nvPr/>
        </p:nvSpPr>
        <p:spPr>
          <a:xfrm>
            <a:off x="663025" y="1342072"/>
            <a:ext cx="9046459"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86"/>
          <p:cNvSpPr txBox="1">
            <a:spLocks noGrp="1"/>
          </p:cNvSpPr>
          <p:nvPr>
            <p:ph type="body" idx="1"/>
          </p:nvPr>
        </p:nvSpPr>
        <p:spPr>
          <a:xfrm>
            <a:off x="1120876" y="1808293"/>
            <a:ext cx="8092571"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4" name="Google Shape;194;p86"/>
          <p:cNvSpPr/>
          <p:nvPr/>
        </p:nvSpPr>
        <p:spPr>
          <a:xfrm>
            <a:off x="2464059" y="762719"/>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Before the Next Class</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95"/>
        <p:cNvGrpSpPr/>
        <p:nvPr/>
      </p:nvGrpSpPr>
      <p:grpSpPr>
        <a:xfrm>
          <a:off x="0" y="0"/>
          <a:ext cx="0" cy="0"/>
          <a:chOff x="0" y="0"/>
          <a:chExt cx="0" cy="0"/>
        </a:xfrm>
      </p:grpSpPr>
      <p:pic>
        <p:nvPicPr>
          <p:cNvPr id="196" name="Google Shape;196;p87" descr="A picture containing water, outdoo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97" name="Google Shape;197;p87"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98" name="Google Shape;198;p87"/>
          <p:cNvSpPr/>
          <p:nvPr/>
        </p:nvSpPr>
        <p:spPr>
          <a:xfrm>
            <a:off x="663025" y="1342072"/>
            <a:ext cx="9046459"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 name="Google Shape;199;p87"/>
          <p:cNvSpPr txBox="1">
            <a:spLocks noGrp="1"/>
          </p:cNvSpPr>
          <p:nvPr>
            <p:ph type="body" idx="1"/>
          </p:nvPr>
        </p:nvSpPr>
        <p:spPr>
          <a:xfrm>
            <a:off x="1120876" y="1808293"/>
            <a:ext cx="8092571"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0" name="Google Shape;200;p87"/>
          <p:cNvSpPr/>
          <p:nvPr/>
        </p:nvSpPr>
        <p:spPr>
          <a:xfrm>
            <a:off x="2464059" y="762719"/>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What Next?</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07"/>
        <p:cNvGrpSpPr/>
        <p:nvPr/>
      </p:nvGrpSpPr>
      <p:grpSpPr>
        <a:xfrm>
          <a:off x="0" y="0"/>
          <a:ext cx="0" cy="0"/>
          <a:chOff x="0" y="0"/>
          <a:chExt cx="0" cy="0"/>
        </a:xfrm>
      </p:grpSpPr>
      <p:pic>
        <p:nvPicPr>
          <p:cNvPr id="208" name="Google Shape;208;g77cd789f11_0_1598" descr="A close up of a logo&#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09" name="Google Shape;209;g77cd789f11_0_159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10" name="Google Shape;210;g77cd789f11_0_1598"/>
          <p:cNvSpPr txBox="1">
            <a:spLocks noGrp="1"/>
          </p:cNvSpPr>
          <p:nvPr>
            <p:ph type="title"/>
          </p:nvPr>
        </p:nvSpPr>
        <p:spPr>
          <a:xfrm>
            <a:off x="-10159" y="229879"/>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1" name="Google Shape;211;g77cd789f11_0_1598"/>
          <p:cNvSpPr txBox="1">
            <a:spLocks noGrp="1"/>
          </p:cNvSpPr>
          <p:nvPr>
            <p:ph type="body" idx="1"/>
          </p:nvPr>
        </p:nvSpPr>
        <p:spPr>
          <a:xfrm>
            <a:off x="1902094" y="1808293"/>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212"/>
        <p:cNvGrpSpPr/>
        <p:nvPr/>
      </p:nvGrpSpPr>
      <p:grpSpPr>
        <a:xfrm>
          <a:off x="0" y="0"/>
          <a:ext cx="0" cy="0"/>
          <a:chOff x="0" y="0"/>
          <a:chExt cx="0" cy="0"/>
        </a:xfrm>
      </p:grpSpPr>
      <p:pic>
        <p:nvPicPr>
          <p:cNvPr id="213" name="Google Shape;213;g77cd789f11_0_1603"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14" name="Google Shape;214;g77cd789f11_0_1603"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215" name="Google Shape;215;g77cd789f11_0_1603"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216" name="Google Shape;216;g77cd789f11_0_1603"/>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7" name="Google Shape;217;g77cd789f11_0_1603"/>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18"/>
        <p:cNvGrpSpPr/>
        <p:nvPr/>
      </p:nvGrpSpPr>
      <p:grpSpPr>
        <a:xfrm>
          <a:off x="0" y="0"/>
          <a:ext cx="0" cy="0"/>
          <a:chOff x="0" y="0"/>
          <a:chExt cx="0" cy="0"/>
        </a:xfrm>
      </p:grpSpPr>
      <p:pic>
        <p:nvPicPr>
          <p:cNvPr id="219" name="Google Shape;219;g77cd789f11_0_1609"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20" name="Google Shape;220;g77cd789f11_0_1609"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221" name="Google Shape;221;g77cd789f11_0_1609"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222" name="Google Shape;222;g77cd789f11_0_1609"/>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lvl1pPr marL="457200" lvl="0" indent="-406400" algn="ctr"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223"/>
        <p:cNvGrpSpPr/>
        <p:nvPr/>
      </p:nvGrpSpPr>
      <p:grpSpPr>
        <a:xfrm>
          <a:off x="0" y="0"/>
          <a:ext cx="0" cy="0"/>
          <a:chOff x="0" y="0"/>
          <a:chExt cx="0" cy="0"/>
        </a:xfrm>
      </p:grpSpPr>
      <p:pic>
        <p:nvPicPr>
          <p:cNvPr id="224" name="Google Shape;224;g77cd789f11_0_1614" descr="A close up of a sign&#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25" name="Google Shape;225;g77cd789f11_0_161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226" name="Google Shape;226;g77cd789f11_0_1614"/>
          <p:cNvPicPr preferRelativeResize="0"/>
          <p:nvPr/>
        </p:nvPicPr>
        <p:blipFill rotWithShape="1">
          <a:blip r:embed="rId4">
            <a:alphaModFix/>
          </a:blip>
          <a:srcRect/>
          <a:stretch/>
        </p:blipFill>
        <p:spPr>
          <a:xfrm>
            <a:off x="3302003" y="1186581"/>
            <a:ext cx="3975101" cy="365760"/>
          </a:xfrm>
          <a:prstGeom prst="rect">
            <a:avLst/>
          </a:prstGeom>
          <a:noFill/>
          <a:ln>
            <a:noFill/>
          </a:ln>
        </p:spPr>
      </p:pic>
      <p:sp>
        <p:nvSpPr>
          <p:cNvPr id="227" name="Google Shape;227;g77cd789f11_0_1614"/>
          <p:cNvSpPr/>
          <p:nvPr/>
        </p:nvSpPr>
        <p:spPr>
          <a:xfrm>
            <a:off x="2747395" y="769175"/>
            <a:ext cx="4819800" cy="519600"/>
          </a:xfrm>
          <a:prstGeom prst="rect">
            <a:avLst/>
          </a:prstGeom>
          <a:noFill/>
          <a:ln>
            <a:noFill/>
          </a:ln>
        </p:spPr>
        <p:txBody>
          <a:bodyPr spcFirstLastPara="1" wrap="square" lIns="91425" tIns="45700" rIns="91425" bIns="45700" anchor="t" anchorCtr="0">
            <a:no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1" b="0" i="0" u="none" strike="noStrike" cap="none">
              <a:solidFill>
                <a:schemeClr val="dk1"/>
              </a:solidFill>
              <a:latin typeface="Arial"/>
              <a:ea typeface="Arial"/>
              <a:cs typeface="Arial"/>
              <a:sym typeface="Arial"/>
            </a:endParaRPr>
          </a:p>
        </p:txBody>
      </p:sp>
      <p:sp>
        <p:nvSpPr>
          <p:cNvPr id="228" name="Google Shape;228;g77cd789f11_0_1614"/>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29" name="Google Shape;229;g77cd789f11_0_1614"/>
          <p:cNvSpPr txBox="1">
            <a:spLocks noGrp="1"/>
          </p:cNvSpPr>
          <p:nvPr>
            <p:ph type="body" idx="2"/>
          </p:nvPr>
        </p:nvSpPr>
        <p:spPr>
          <a:xfrm>
            <a:off x="1432121" y="3372839"/>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30" name="Google Shape;230;g77cd789f11_0_1614"/>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31" name="Google Shape;231;g77cd789f11_0_1614"/>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232"/>
        <p:cNvGrpSpPr/>
        <p:nvPr/>
      </p:nvGrpSpPr>
      <p:grpSpPr>
        <a:xfrm>
          <a:off x="0" y="0"/>
          <a:ext cx="0" cy="0"/>
          <a:chOff x="0" y="0"/>
          <a:chExt cx="0" cy="0"/>
        </a:xfrm>
      </p:grpSpPr>
      <p:pic>
        <p:nvPicPr>
          <p:cNvPr id="233" name="Google Shape;233;g77cd789f11_0_1623"/>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34" name="Google Shape;234;g77cd789f11_0_1623"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35" name="Google Shape;235;g77cd789f11_0_1623"/>
          <p:cNvSpPr/>
          <p:nvPr/>
        </p:nvSpPr>
        <p:spPr>
          <a:xfrm>
            <a:off x="8128002" y="4310394"/>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236"/>
        <p:cNvGrpSpPr/>
        <p:nvPr/>
      </p:nvGrpSpPr>
      <p:grpSpPr>
        <a:xfrm>
          <a:off x="0" y="0"/>
          <a:ext cx="0" cy="0"/>
          <a:chOff x="0" y="0"/>
          <a:chExt cx="0" cy="0"/>
        </a:xfrm>
      </p:grpSpPr>
      <p:pic>
        <p:nvPicPr>
          <p:cNvPr id="237" name="Google Shape;237;g77cd789f11_0_1627"/>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38" name="Google Shape;238;g77cd789f11_0_1627"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39" name="Google Shape;239;g77cd789f11_0_1627"/>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40" name="Google Shape;240;g77cd789f11_0_1627"/>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41" name="Google Shape;241;g77cd789f11_0_1627"/>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42" name="Google Shape;242;g77cd789f11_0_1627"/>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43" name="Google Shape;243;g77cd789f11_0_1627"/>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44" name="Google Shape;244;g77cd789f11_0_1627"/>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45" name="Google Shape;245;g77cd789f11_0_1627"/>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46" name="Google Shape;246;g77cd789f11_0_1627"/>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47" name="Google Shape;247;g77cd789f11_0_1627"/>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48" name="Google Shape;248;g77cd789f11_0_1627"/>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49" name="Google Shape;249;g77cd789f11_0_1627"/>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250"/>
        <p:cNvGrpSpPr/>
        <p:nvPr/>
      </p:nvGrpSpPr>
      <p:grpSpPr>
        <a:xfrm>
          <a:off x="0" y="0"/>
          <a:ext cx="0" cy="0"/>
          <a:chOff x="0" y="0"/>
          <a:chExt cx="0" cy="0"/>
        </a:xfrm>
      </p:grpSpPr>
      <p:pic>
        <p:nvPicPr>
          <p:cNvPr id="251" name="Google Shape;251;g77cd789f11_0_1641"/>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52" name="Google Shape;252;g77cd789f11_0_1641"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53" name="Google Shape;253;g77cd789f11_0_1641"/>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54" name="Google Shape;254;g77cd789f11_0_1641"/>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55" name="Google Shape;255;g77cd789f11_0_1641"/>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56" name="Google Shape;256;g77cd789f11_0_1641"/>
          <p:cNvSpPr txBox="1">
            <a:spLocks noGrp="1"/>
          </p:cNvSpPr>
          <p:nvPr>
            <p:ph type="body" idx="3"/>
          </p:nvPr>
        </p:nvSpPr>
        <p:spPr>
          <a:xfrm>
            <a:off x="670035" y="7935123"/>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57" name="Google Shape;257;g77cd789f11_0_1641"/>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58" name="Google Shape;258;g77cd789f11_0_1641"/>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259" name="Google Shape;259;g77cd789f11_0_1641"/>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60" name="Google Shape;260;g77cd789f11_0_1641"/>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61" name="Google Shape;261;g77cd789f11_0_1641"/>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62" name="Google Shape;262;g77cd789f11_0_1641"/>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63" name="Google Shape;263;g77cd789f11_0_1641"/>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64" name="Google Shape;264;g77cd789f11_0_1641"/>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65" name="Google Shape;265;g77cd789f11_0_1641"/>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66" name="Google Shape;266;g77cd789f11_0_1641"/>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67" name="Google Shape;267;g77cd789f11_0_1641"/>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3"/>
        <p:cNvGrpSpPr/>
        <p:nvPr/>
      </p:nvGrpSpPr>
      <p:grpSpPr>
        <a:xfrm>
          <a:off x="0" y="0"/>
          <a:ext cx="0" cy="0"/>
          <a:chOff x="0" y="0"/>
          <a:chExt cx="0" cy="0"/>
        </a:xfrm>
      </p:grpSpPr>
      <p:pic>
        <p:nvPicPr>
          <p:cNvPr id="24" name="Google Shape;24;p68" descr="A close up of a sign&#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25" name="Google Shape;25;p68"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26" name="Google Shape;26;p68"/>
          <p:cNvSpPr/>
          <p:nvPr/>
        </p:nvSpPr>
        <p:spPr>
          <a:xfrm>
            <a:off x="2747395" y="769175"/>
            <a:ext cx="4819925" cy="519664"/>
          </a:xfrm>
          <a:prstGeom prst="rect">
            <a:avLst/>
          </a:prstGeom>
          <a:noFill/>
          <a:ln>
            <a:noFill/>
          </a:ln>
        </p:spPr>
        <p:txBody>
          <a:bodyPr spcFirstLastPara="1" wrap="square" lIns="91425" tIns="45700" rIns="91425" bIns="45700" anchor="t" anchorCtr="0">
            <a:sp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1" b="0" i="0" u="none" strike="noStrike" cap="none">
              <a:solidFill>
                <a:schemeClr val="dk1"/>
              </a:solidFill>
              <a:latin typeface="Arial"/>
              <a:ea typeface="Arial"/>
              <a:cs typeface="Arial"/>
              <a:sym typeface="Arial"/>
            </a:endParaRPr>
          </a:p>
        </p:txBody>
      </p:sp>
      <p:sp>
        <p:nvSpPr>
          <p:cNvPr id="27" name="Google Shape;27;p68"/>
          <p:cNvSpPr txBox="1">
            <a:spLocks noGrp="1"/>
          </p:cNvSpPr>
          <p:nvPr>
            <p:ph type="body" idx="1"/>
          </p:nvPr>
        </p:nvSpPr>
        <p:spPr>
          <a:xfrm>
            <a:off x="1470662" y="220437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 name="Google Shape;28;p68"/>
          <p:cNvSpPr txBox="1">
            <a:spLocks noGrp="1"/>
          </p:cNvSpPr>
          <p:nvPr>
            <p:ph type="body" idx="2"/>
          </p:nvPr>
        </p:nvSpPr>
        <p:spPr>
          <a:xfrm>
            <a:off x="1470662"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 name="Google Shape;29;p68"/>
          <p:cNvSpPr txBox="1">
            <a:spLocks noGrp="1"/>
          </p:cNvSpPr>
          <p:nvPr>
            <p:ph type="body" idx="3"/>
          </p:nvPr>
        </p:nvSpPr>
        <p:spPr>
          <a:xfrm>
            <a:off x="1470662"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p68"/>
          <p:cNvSpPr txBox="1">
            <a:spLocks noGrp="1"/>
          </p:cNvSpPr>
          <p:nvPr>
            <p:ph type="body" idx="4"/>
          </p:nvPr>
        </p:nvSpPr>
        <p:spPr>
          <a:xfrm>
            <a:off x="1470662"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31" name="Google Shape;31;p68"/>
          <p:cNvPicPr preferRelativeResize="0"/>
          <p:nvPr/>
        </p:nvPicPr>
        <p:blipFill rotWithShape="1">
          <a:blip r:embed="rId4">
            <a:alphaModFix/>
          </a:blip>
          <a:srcRect/>
          <a:stretch/>
        </p:blipFill>
        <p:spPr>
          <a:xfrm>
            <a:off x="2870203" y="1186581"/>
            <a:ext cx="4819924" cy="36576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268"/>
        <p:cNvGrpSpPr/>
        <p:nvPr/>
      </p:nvGrpSpPr>
      <p:grpSpPr>
        <a:xfrm>
          <a:off x="0" y="0"/>
          <a:ext cx="0" cy="0"/>
          <a:chOff x="0" y="0"/>
          <a:chExt cx="0" cy="0"/>
        </a:xfrm>
      </p:grpSpPr>
      <p:pic>
        <p:nvPicPr>
          <p:cNvPr id="269" name="Google Shape;269;g77cd789f11_0_1659"/>
          <p:cNvPicPr preferRelativeResize="0"/>
          <p:nvPr/>
        </p:nvPicPr>
        <p:blipFill rotWithShape="1">
          <a:blip r:embed="rId2">
            <a:alphaModFix/>
          </a:blip>
          <a:srcRect/>
          <a:stretch/>
        </p:blipFill>
        <p:spPr>
          <a:xfrm>
            <a:off x="3" y="0"/>
            <a:ext cx="16256002" cy="9144001"/>
          </a:xfrm>
          <a:prstGeom prst="rect">
            <a:avLst/>
          </a:prstGeom>
          <a:noFill/>
          <a:ln>
            <a:noFill/>
          </a:ln>
        </p:spPr>
      </p:pic>
      <p:pic>
        <p:nvPicPr>
          <p:cNvPr id="270" name="Google Shape;270;g77cd789f11_0_1659"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71" name="Google Shape;271;g77cd789f11_0_1659"/>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2" name="Google Shape;272;g77cd789f11_0_1659"/>
          <p:cNvSpPr txBox="1">
            <a:spLocks noGrp="1"/>
          </p:cNvSpPr>
          <p:nvPr>
            <p:ph type="title"/>
          </p:nvPr>
        </p:nvSpPr>
        <p:spPr>
          <a:xfrm>
            <a:off x="1" y="539517"/>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273" name="Google Shape;273;g77cd789f11_0_1659"/>
          <p:cNvSpPr txBox="1">
            <a:spLocks noGrp="1"/>
          </p:cNvSpPr>
          <p:nvPr>
            <p:ph type="body" idx="1"/>
          </p:nvPr>
        </p:nvSpPr>
        <p:spPr>
          <a:xfrm>
            <a:off x="4699003" y="1770193"/>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274"/>
        <p:cNvGrpSpPr/>
        <p:nvPr/>
      </p:nvGrpSpPr>
      <p:grpSpPr>
        <a:xfrm>
          <a:off x="0" y="0"/>
          <a:ext cx="0" cy="0"/>
          <a:chOff x="0" y="0"/>
          <a:chExt cx="0" cy="0"/>
        </a:xfrm>
      </p:grpSpPr>
      <p:pic>
        <p:nvPicPr>
          <p:cNvPr id="275" name="Google Shape;275;g77cd789f11_0_1665" descr="A picture containing wa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76" name="Google Shape;276;g77cd789f11_0_1665"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77" name="Google Shape;277;g77cd789f11_0_1665"/>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78"/>
        <p:cNvGrpSpPr/>
        <p:nvPr/>
      </p:nvGrpSpPr>
      <p:grpSpPr>
        <a:xfrm>
          <a:off x="0" y="0"/>
          <a:ext cx="0" cy="0"/>
          <a:chOff x="0" y="0"/>
          <a:chExt cx="0" cy="0"/>
        </a:xfrm>
      </p:grpSpPr>
      <p:pic>
        <p:nvPicPr>
          <p:cNvPr id="279" name="Google Shape;279;g77cd789f11_0_1669" descr="A picture containing wa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80" name="Google Shape;280;g77cd789f11_0_1669"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81" name="Google Shape;281;g77cd789f11_0_1669"/>
          <p:cNvSpPr txBox="1">
            <a:spLocks noGrp="1"/>
          </p:cNvSpPr>
          <p:nvPr>
            <p:ph type="body" idx="1"/>
          </p:nvPr>
        </p:nvSpPr>
        <p:spPr>
          <a:xfrm>
            <a:off x="3075051"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82"/>
        <p:cNvGrpSpPr/>
        <p:nvPr/>
      </p:nvGrpSpPr>
      <p:grpSpPr>
        <a:xfrm>
          <a:off x="0" y="0"/>
          <a:ext cx="0" cy="0"/>
          <a:chOff x="0" y="0"/>
          <a:chExt cx="0" cy="0"/>
        </a:xfrm>
      </p:grpSpPr>
      <p:pic>
        <p:nvPicPr>
          <p:cNvPr id="283" name="Google Shape;283;g77cd789f11_0_1673" descr="A close up of a sign&#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84" name="Google Shape;284;g77cd789f11_0_1673"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85" name="Google Shape;285;g77cd789f11_0_1673"/>
          <p:cNvSpPr/>
          <p:nvPr/>
        </p:nvSpPr>
        <p:spPr>
          <a:xfrm>
            <a:off x="2747395" y="769175"/>
            <a:ext cx="4819800" cy="519600"/>
          </a:xfrm>
          <a:prstGeom prst="rect">
            <a:avLst/>
          </a:prstGeom>
          <a:noFill/>
          <a:ln>
            <a:noFill/>
          </a:ln>
        </p:spPr>
        <p:txBody>
          <a:bodyPr spcFirstLastPara="1" wrap="square" lIns="91425" tIns="45700" rIns="91425" bIns="45700" anchor="t" anchorCtr="0">
            <a:no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1" b="0" i="0" u="none" strike="noStrike" cap="none">
              <a:solidFill>
                <a:schemeClr val="dk1"/>
              </a:solidFill>
              <a:latin typeface="Arial"/>
              <a:ea typeface="Arial"/>
              <a:cs typeface="Arial"/>
              <a:sym typeface="Arial"/>
            </a:endParaRPr>
          </a:p>
        </p:txBody>
      </p:sp>
      <p:sp>
        <p:nvSpPr>
          <p:cNvPr id="286" name="Google Shape;286;g77cd789f11_0_1673"/>
          <p:cNvSpPr txBox="1">
            <a:spLocks noGrp="1"/>
          </p:cNvSpPr>
          <p:nvPr>
            <p:ph type="body" idx="1"/>
          </p:nvPr>
        </p:nvSpPr>
        <p:spPr>
          <a:xfrm>
            <a:off x="1470662" y="220437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7" name="Google Shape;287;g77cd789f11_0_1673"/>
          <p:cNvSpPr txBox="1">
            <a:spLocks noGrp="1"/>
          </p:cNvSpPr>
          <p:nvPr>
            <p:ph type="body" idx="2"/>
          </p:nvPr>
        </p:nvSpPr>
        <p:spPr>
          <a:xfrm>
            <a:off x="1470662" y="3377721"/>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8" name="Google Shape;288;g77cd789f11_0_1673"/>
          <p:cNvSpPr txBox="1">
            <a:spLocks noGrp="1"/>
          </p:cNvSpPr>
          <p:nvPr>
            <p:ph type="body" idx="3"/>
          </p:nvPr>
        </p:nvSpPr>
        <p:spPr>
          <a:xfrm>
            <a:off x="1470662" y="4551064"/>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9" name="Google Shape;289;g77cd789f11_0_1673"/>
          <p:cNvSpPr txBox="1">
            <a:spLocks noGrp="1"/>
          </p:cNvSpPr>
          <p:nvPr>
            <p:ph type="body" idx="4"/>
          </p:nvPr>
        </p:nvSpPr>
        <p:spPr>
          <a:xfrm>
            <a:off x="1470662" y="572440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290" name="Google Shape;290;g77cd789f11_0_1673"/>
          <p:cNvPicPr preferRelativeResize="0"/>
          <p:nvPr/>
        </p:nvPicPr>
        <p:blipFill rotWithShape="1">
          <a:blip r:embed="rId4">
            <a:alphaModFix/>
          </a:blip>
          <a:srcRect/>
          <a:stretch/>
        </p:blipFill>
        <p:spPr>
          <a:xfrm>
            <a:off x="2870203" y="1186581"/>
            <a:ext cx="4819923" cy="36576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91"/>
        <p:cNvGrpSpPr/>
        <p:nvPr/>
      </p:nvGrpSpPr>
      <p:grpSpPr>
        <a:xfrm>
          <a:off x="0" y="0"/>
          <a:ext cx="0" cy="0"/>
          <a:chOff x="0" y="0"/>
          <a:chExt cx="0" cy="0"/>
        </a:xfrm>
      </p:grpSpPr>
      <p:pic>
        <p:nvPicPr>
          <p:cNvPr id="292" name="Google Shape;292;g77cd789f11_0_1682"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93" name="Google Shape;293;g77cd789f11_0_1682" descr="A picture containing object&#10;&#10;Description automatically generated"/>
          <p:cNvPicPr preferRelativeResize="0"/>
          <p:nvPr/>
        </p:nvPicPr>
        <p:blipFill rotWithShape="1">
          <a:blip r:embed="rId3">
            <a:alphaModFix/>
          </a:blip>
          <a:srcRect/>
          <a:stretch/>
        </p:blipFill>
        <p:spPr>
          <a:xfrm>
            <a:off x="3" y="228489"/>
            <a:ext cx="16255999" cy="8687026"/>
          </a:xfrm>
          <a:prstGeom prst="rect">
            <a:avLst/>
          </a:prstGeom>
          <a:noFill/>
          <a:ln>
            <a:noFill/>
          </a:ln>
        </p:spPr>
      </p:pic>
      <p:pic>
        <p:nvPicPr>
          <p:cNvPr id="294" name="Google Shape;294;g77cd789f11_0_1682"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295" name="Google Shape;295;g77cd789f11_0_1682"/>
          <p:cNvSpPr txBox="1">
            <a:spLocks noGrp="1"/>
          </p:cNvSpPr>
          <p:nvPr>
            <p:ph type="body" idx="1"/>
          </p:nvPr>
        </p:nvSpPr>
        <p:spPr>
          <a:xfrm>
            <a:off x="1453245" y="2244769"/>
            <a:ext cx="132099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6" name="Google Shape;296;g77cd789f11_0_1682"/>
          <p:cNvSpPr/>
          <p:nvPr/>
        </p:nvSpPr>
        <p:spPr>
          <a:xfrm>
            <a:off x="5718040" y="569357"/>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97"/>
        <p:cNvGrpSpPr/>
        <p:nvPr/>
      </p:nvGrpSpPr>
      <p:grpSpPr>
        <a:xfrm>
          <a:off x="0" y="0"/>
          <a:ext cx="0" cy="0"/>
          <a:chOff x="0" y="0"/>
          <a:chExt cx="0" cy="0"/>
        </a:xfrm>
      </p:grpSpPr>
      <p:pic>
        <p:nvPicPr>
          <p:cNvPr id="298" name="Google Shape;298;g77cd789f11_0_1688"/>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99" name="Google Shape;299;g77cd789f11_0_1688"/>
          <p:cNvPicPr preferRelativeResize="0"/>
          <p:nvPr/>
        </p:nvPicPr>
        <p:blipFill rotWithShape="1">
          <a:blip r:embed="rId3">
            <a:alphaModFix/>
          </a:blip>
          <a:srcRect/>
          <a:stretch/>
        </p:blipFill>
        <p:spPr>
          <a:xfrm>
            <a:off x="1" y="324852"/>
            <a:ext cx="16256002" cy="9144001"/>
          </a:xfrm>
          <a:prstGeom prst="rect">
            <a:avLst/>
          </a:prstGeom>
          <a:noFill/>
          <a:ln>
            <a:noFill/>
          </a:ln>
        </p:spPr>
      </p:pic>
      <p:pic>
        <p:nvPicPr>
          <p:cNvPr id="300" name="Google Shape;300;g77cd789f11_0_1688"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301" name="Google Shape;301;g77cd789f11_0_1688"/>
          <p:cNvSpPr txBox="1">
            <a:spLocks noGrp="1"/>
          </p:cNvSpPr>
          <p:nvPr>
            <p:ph type="body" idx="1"/>
          </p:nvPr>
        </p:nvSpPr>
        <p:spPr>
          <a:xfrm>
            <a:off x="1632863" y="1987909"/>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02" name="Google Shape;302;g77cd789f11_0_1688"/>
          <p:cNvSpPr/>
          <p:nvPr/>
        </p:nvSpPr>
        <p:spPr>
          <a:xfrm rot="-3026765">
            <a:off x="-270692" y="840489"/>
            <a:ext cx="2404978" cy="447915"/>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Recap</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303"/>
        <p:cNvGrpSpPr/>
        <p:nvPr/>
      </p:nvGrpSpPr>
      <p:grpSpPr>
        <a:xfrm>
          <a:off x="0" y="0"/>
          <a:ext cx="0" cy="0"/>
          <a:chOff x="0" y="0"/>
          <a:chExt cx="0" cy="0"/>
        </a:xfrm>
      </p:grpSpPr>
      <p:pic>
        <p:nvPicPr>
          <p:cNvPr id="304" name="Google Shape;304;g77cd789f11_0_1694"/>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05" name="Google Shape;305;g77cd789f11_0_169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06" name="Google Shape;306;g77cd789f11_0_1694"/>
          <p:cNvSpPr txBox="1">
            <a:spLocks noGrp="1"/>
          </p:cNvSpPr>
          <p:nvPr>
            <p:ph type="body" idx="1"/>
          </p:nvPr>
        </p:nvSpPr>
        <p:spPr>
          <a:xfrm>
            <a:off x="1453247" y="1808293"/>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07" name="Google Shape;307;g77cd789f11_0_1694"/>
          <p:cNvSpPr/>
          <p:nvPr/>
        </p:nvSpPr>
        <p:spPr>
          <a:xfrm>
            <a:off x="2089152" y="569357"/>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1801" b="0" i="0" u="none" strike="noStrike" cap="none">
              <a:solidFill>
                <a:srgbClr val="262626"/>
              </a:solidFill>
              <a:latin typeface="Arial"/>
              <a:ea typeface="Arial"/>
              <a:cs typeface="Arial"/>
              <a:sym typeface="Arial"/>
            </a:endParaRPr>
          </a:p>
        </p:txBody>
      </p:sp>
      <p:pic>
        <p:nvPicPr>
          <p:cNvPr id="308" name="Google Shape;308;g77cd789f11_0_1694"/>
          <p:cNvPicPr preferRelativeResize="0"/>
          <p:nvPr/>
        </p:nvPicPr>
        <p:blipFill rotWithShape="1">
          <a:blip r:embed="rId4">
            <a:alphaModFix/>
          </a:blip>
          <a:srcRect/>
          <a:stretch/>
        </p:blipFill>
        <p:spPr>
          <a:xfrm>
            <a:off x="2958486" y="1000240"/>
            <a:ext cx="10332954" cy="36576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309"/>
        <p:cNvGrpSpPr/>
        <p:nvPr/>
      </p:nvGrpSpPr>
      <p:grpSpPr>
        <a:xfrm>
          <a:off x="0" y="0"/>
          <a:ext cx="0" cy="0"/>
          <a:chOff x="0" y="0"/>
          <a:chExt cx="0" cy="0"/>
        </a:xfrm>
      </p:grpSpPr>
      <p:pic>
        <p:nvPicPr>
          <p:cNvPr id="310" name="Google Shape;310;g77cd789f11_0_1700"/>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11" name="Google Shape;311;g77cd789f11_0_170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12" name="Google Shape;312;g77cd789f11_0_1700"/>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13" name="Google Shape;313;g77cd789f11_0_1700"/>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4" name="Google Shape;314;g77cd789f11_0_1700"/>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5" name="Google Shape;315;g77cd789f11_0_1700"/>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16" name="Google Shape;316;g77cd789f11_0_1700"/>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17" name="Google Shape;317;g77cd789f11_0_1700"/>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8" name="Google Shape;318;g77cd789f11_0_1700"/>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319"/>
        <p:cNvGrpSpPr/>
        <p:nvPr/>
      </p:nvGrpSpPr>
      <p:grpSpPr>
        <a:xfrm>
          <a:off x="0" y="0"/>
          <a:ext cx="0" cy="0"/>
          <a:chOff x="0" y="0"/>
          <a:chExt cx="0" cy="0"/>
        </a:xfrm>
      </p:grpSpPr>
      <p:pic>
        <p:nvPicPr>
          <p:cNvPr id="320" name="Google Shape;320;g77cd789f11_0_1710"/>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21" name="Google Shape;321;g77cd789f11_0_171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22" name="Google Shape;322;g77cd789f11_0_1710"/>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23" name="Google Shape;323;g77cd789f11_0_1710"/>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24" name="Google Shape;324;g77cd789f11_0_1710"/>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25" name="Google Shape;325;g77cd789f11_0_1710"/>
          <p:cNvSpPr txBox="1">
            <a:spLocks noGrp="1"/>
          </p:cNvSpPr>
          <p:nvPr>
            <p:ph type="body" idx="3"/>
          </p:nvPr>
        </p:nvSpPr>
        <p:spPr>
          <a:xfrm>
            <a:off x="670035" y="7935123"/>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26" name="Google Shape;326;g77cd789f11_0_1710"/>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27" name="Google Shape;327;g77cd789f11_0_1710"/>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328" name="Google Shape;328;g77cd789f11_0_1710"/>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29" name="Google Shape;329;g77cd789f11_0_1710"/>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30" name="Google Shape;330;g77cd789f11_0_1710"/>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31" name="Google Shape;331;g77cd789f11_0_1710"/>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2" name="Google Shape;332;g77cd789f11_0_1710"/>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333"/>
        <p:cNvGrpSpPr/>
        <p:nvPr/>
      </p:nvGrpSpPr>
      <p:grpSpPr>
        <a:xfrm>
          <a:off x="0" y="0"/>
          <a:ext cx="0" cy="0"/>
          <a:chOff x="0" y="0"/>
          <a:chExt cx="0" cy="0"/>
        </a:xfrm>
      </p:grpSpPr>
      <p:pic>
        <p:nvPicPr>
          <p:cNvPr id="334" name="Google Shape;334;g77cd789f11_0_1724"/>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35" name="Google Shape;335;g77cd789f11_0_172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36" name="Google Shape;336;g77cd789f11_0_1724"/>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37" name="Google Shape;337;g77cd789f11_0_1724"/>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8" name="Google Shape;338;g77cd789f11_0_1724"/>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9" name="Google Shape;339;g77cd789f11_0_1724"/>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40" name="Google Shape;340;g77cd789f11_0_1724"/>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41" name="Google Shape;341;g77cd789f11_0_1724"/>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42" name="Google Shape;342;g77cd789f11_0_1724"/>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43" name="Google Shape;343;g77cd789f11_0_1724"/>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44" name="Google Shape;344;g77cd789f11_0_1724"/>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45" name="Google Shape;345;g77cd789f11_0_1724"/>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46" name="Google Shape;346;g77cd789f11_0_1724"/>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47" name="Google Shape;347;g77cd789f11_0_1724"/>
          <p:cNvSpPr txBox="1"/>
          <p:nvPr/>
        </p:nvSpPr>
        <p:spPr>
          <a:xfrm>
            <a:off x="1716762"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48" name="Google Shape;348;g77cd789f11_0_1724"/>
          <p:cNvSpPr txBox="1">
            <a:spLocks noGrp="1"/>
          </p:cNvSpPr>
          <p:nvPr>
            <p:ph type="body" idx="7"/>
          </p:nvPr>
        </p:nvSpPr>
        <p:spPr>
          <a:xfrm>
            <a:off x="2329744" y="611896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2"/>
        <p:cNvGrpSpPr/>
        <p:nvPr/>
      </p:nvGrpSpPr>
      <p:grpSpPr>
        <a:xfrm>
          <a:off x="0" y="0"/>
          <a:ext cx="0" cy="0"/>
          <a:chOff x="0" y="0"/>
          <a:chExt cx="0" cy="0"/>
        </a:xfrm>
      </p:grpSpPr>
      <p:pic>
        <p:nvPicPr>
          <p:cNvPr id="33" name="Google Shape;33;p69" descr="A picture containing water, outdoo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34" name="Google Shape;34;p69"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35" name="Google Shape;35;p69"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36" name="Google Shape;36;p69"/>
          <p:cNvSpPr txBox="1">
            <a:spLocks noGrp="1"/>
          </p:cNvSpPr>
          <p:nvPr>
            <p:ph type="body" idx="1"/>
          </p:nvPr>
        </p:nvSpPr>
        <p:spPr>
          <a:xfrm>
            <a:off x="2" y="4114800"/>
            <a:ext cx="162560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349"/>
        <p:cNvGrpSpPr/>
        <p:nvPr/>
      </p:nvGrpSpPr>
      <p:grpSpPr>
        <a:xfrm>
          <a:off x="0" y="0"/>
          <a:ext cx="0" cy="0"/>
          <a:chOff x="0" y="0"/>
          <a:chExt cx="0" cy="0"/>
        </a:xfrm>
      </p:grpSpPr>
      <p:pic>
        <p:nvPicPr>
          <p:cNvPr id="350" name="Google Shape;350;g77cd789f11_0_1740"/>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51" name="Google Shape;351;g77cd789f11_0_174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52" name="Google Shape;352;g77cd789f11_0_1740"/>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53" name="Google Shape;353;g77cd789f11_0_1740"/>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54" name="Google Shape;354;g77cd789f11_0_1740"/>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55" name="Google Shape;355;g77cd789f11_0_1740"/>
          <p:cNvSpPr txBox="1">
            <a:spLocks noGrp="1"/>
          </p:cNvSpPr>
          <p:nvPr>
            <p:ph type="body" idx="3"/>
          </p:nvPr>
        </p:nvSpPr>
        <p:spPr>
          <a:xfrm>
            <a:off x="670035" y="7935123"/>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56" name="Google Shape;356;g77cd789f11_0_1740"/>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57" name="Google Shape;357;g77cd789f11_0_1740"/>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358" name="Google Shape;358;g77cd789f11_0_1740"/>
          <p:cNvSpPr txBox="1">
            <a:spLocks noGrp="1"/>
          </p:cNvSpPr>
          <p:nvPr>
            <p:ph type="body" idx="4"/>
          </p:nvPr>
        </p:nvSpPr>
        <p:spPr>
          <a:xfrm>
            <a:off x="3328592" y="7334928"/>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59" name="Google Shape;359;g77cd789f11_0_1740"/>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60" name="Google Shape;360;g77cd789f11_0_1740"/>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61" name="Google Shape;361;g77cd789f11_0_1740"/>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62" name="Google Shape;362;g77cd789f11_0_1740"/>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63" name="Google Shape;363;g77cd789f11_0_1740"/>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64" name="Google Shape;364;g77cd789f11_0_1740"/>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65" name="Google Shape;365;g77cd789f11_0_1740"/>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66" name="Google Shape;366;g77cd789f11_0_1740"/>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67" name="Google Shape;367;g77cd789f11_0_1740"/>
          <p:cNvSpPr txBox="1"/>
          <p:nvPr/>
        </p:nvSpPr>
        <p:spPr>
          <a:xfrm>
            <a:off x="1716762"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68" name="Google Shape;368;g77cd789f11_0_1740"/>
          <p:cNvSpPr txBox="1">
            <a:spLocks noGrp="1"/>
          </p:cNvSpPr>
          <p:nvPr>
            <p:ph type="body" idx="9"/>
          </p:nvPr>
        </p:nvSpPr>
        <p:spPr>
          <a:xfrm>
            <a:off x="2329744" y="611896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369"/>
        <p:cNvGrpSpPr/>
        <p:nvPr/>
      </p:nvGrpSpPr>
      <p:grpSpPr>
        <a:xfrm>
          <a:off x="0" y="0"/>
          <a:ext cx="0" cy="0"/>
          <a:chOff x="0" y="0"/>
          <a:chExt cx="0" cy="0"/>
        </a:xfrm>
      </p:grpSpPr>
      <p:pic>
        <p:nvPicPr>
          <p:cNvPr id="370" name="Google Shape;370;g77cd789f11_0_1760"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71" name="Google Shape;371;g77cd789f11_0_176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372" name="Google Shape;372;g77cd789f11_0_1760"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373" name="Google Shape;373;g77cd789f11_0_1760"/>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74" name="Google Shape;374;g77cd789f11_0_1760"/>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375"/>
        <p:cNvGrpSpPr/>
        <p:nvPr/>
      </p:nvGrpSpPr>
      <p:grpSpPr>
        <a:xfrm>
          <a:off x="0" y="0"/>
          <a:ext cx="0" cy="0"/>
          <a:chOff x="0" y="0"/>
          <a:chExt cx="0" cy="0"/>
        </a:xfrm>
      </p:grpSpPr>
      <p:pic>
        <p:nvPicPr>
          <p:cNvPr id="376" name="Google Shape;376;g77cd789f11_0_1766"/>
          <p:cNvPicPr preferRelativeResize="0"/>
          <p:nvPr/>
        </p:nvPicPr>
        <p:blipFill rotWithShape="1">
          <a:blip r:embed="rId2">
            <a:alphaModFix/>
          </a:blip>
          <a:srcRect/>
          <a:stretch/>
        </p:blipFill>
        <p:spPr>
          <a:xfrm>
            <a:off x="3" y="4"/>
            <a:ext cx="16256002" cy="9143998"/>
          </a:xfrm>
          <a:prstGeom prst="rect">
            <a:avLst/>
          </a:prstGeom>
          <a:noFill/>
          <a:ln>
            <a:noFill/>
          </a:ln>
        </p:spPr>
      </p:pic>
      <p:pic>
        <p:nvPicPr>
          <p:cNvPr id="377" name="Google Shape;377;g77cd789f11_0_1766"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78" name="Google Shape;378;g77cd789f11_0_1766"/>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9" name="Google Shape;379;g77cd789f11_0_1766"/>
          <p:cNvSpPr txBox="1">
            <a:spLocks noGrp="1"/>
          </p:cNvSpPr>
          <p:nvPr>
            <p:ph type="title"/>
          </p:nvPr>
        </p:nvSpPr>
        <p:spPr>
          <a:xfrm>
            <a:off x="1" y="539517"/>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380" name="Google Shape;380;g77cd789f11_0_1766"/>
          <p:cNvSpPr txBox="1">
            <a:spLocks noGrp="1"/>
          </p:cNvSpPr>
          <p:nvPr>
            <p:ph type="body" idx="1"/>
          </p:nvPr>
        </p:nvSpPr>
        <p:spPr>
          <a:xfrm>
            <a:off x="4699003" y="1770193"/>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381"/>
        <p:cNvGrpSpPr/>
        <p:nvPr/>
      </p:nvGrpSpPr>
      <p:grpSpPr>
        <a:xfrm>
          <a:off x="0" y="0"/>
          <a:ext cx="0" cy="0"/>
          <a:chOff x="0" y="0"/>
          <a:chExt cx="0" cy="0"/>
        </a:xfrm>
      </p:grpSpPr>
      <p:pic>
        <p:nvPicPr>
          <p:cNvPr id="382" name="Google Shape;382;g77cd789f11_0_1772"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83" name="Google Shape;383;g77cd789f11_0_177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84" name="Google Shape;384;g77cd789f11_0_1772"/>
          <p:cNvSpPr/>
          <p:nvPr/>
        </p:nvSpPr>
        <p:spPr>
          <a:xfrm>
            <a:off x="663025"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5" name="Google Shape;385;g77cd789f11_0_1772"/>
          <p:cNvSpPr txBox="1">
            <a:spLocks noGrp="1"/>
          </p:cNvSpPr>
          <p:nvPr>
            <p:ph type="body" idx="1"/>
          </p:nvPr>
        </p:nvSpPr>
        <p:spPr>
          <a:xfrm>
            <a:off x="1120876" y="1808293"/>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86" name="Google Shape;386;g77cd789f11_0_1772"/>
          <p:cNvSpPr/>
          <p:nvPr/>
        </p:nvSpPr>
        <p:spPr>
          <a:xfrm>
            <a:off x="2464059" y="762719"/>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Before the Next Class</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387"/>
        <p:cNvGrpSpPr/>
        <p:nvPr/>
      </p:nvGrpSpPr>
      <p:grpSpPr>
        <a:xfrm>
          <a:off x="0" y="0"/>
          <a:ext cx="0" cy="0"/>
          <a:chOff x="0" y="0"/>
          <a:chExt cx="0" cy="0"/>
        </a:xfrm>
      </p:grpSpPr>
      <p:pic>
        <p:nvPicPr>
          <p:cNvPr id="388" name="Google Shape;388;g77cd789f11_0_1778"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89" name="Google Shape;389;g77cd789f11_0_177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90" name="Google Shape;390;g77cd789f11_0_1778"/>
          <p:cNvSpPr/>
          <p:nvPr/>
        </p:nvSpPr>
        <p:spPr>
          <a:xfrm>
            <a:off x="663025"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1" name="Google Shape;391;g77cd789f11_0_1778"/>
          <p:cNvSpPr txBox="1">
            <a:spLocks noGrp="1"/>
          </p:cNvSpPr>
          <p:nvPr>
            <p:ph type="body" idx="1"/>
          </p:nvPr>
        </p:nvSpPr>
        <p:spPr>
          <a:xfrm>
            <a:off x="1120876" y="1808293"/>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92" name="Google Shape;392;g77cd789f11_0_1778"/>
          <p:cNvSpPr/>
          <p:nvPr/>
        </p:nvSpPr>
        <p:spPr>
          <a:xfrm>
            <a:off x="2464059" y="762719"/>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What Next?</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7"/>
        <p:cNvGrpSpPr/>
        <p:nvPr/>
      </p:nvGrpSpPr>
      <p:grpSpPr>
        <a:xfrm>
          <a:off x="0" y="0"/>
          <a:ext cx="0" cy="0"/>
          <a:chOff x="0" y="0"/>
          <a:chExt cx="0" cy="0"/>
        </a:xfrm>
      </p:grpSpPr>
      <p:pic>
        <p:nvPicPr>
          <p:cNvPr id="38" name="Google Shape;38;p70" descr="A close up of a logo&#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39" name="Google Shape;39;p70"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40" name="Google Shape;40;p70"/>
          <p:cNvSpPr txBox="1">
            <a:spLocks noGrp="1"/>
          </p:cNvSpPr>
          <p:nvPr>
            <p:ph type="title"/>
          </p:nvPr>
        </p:nvSpPr>
        <p:spPr>
          <a:xfrm>
            <a:off x="-10159" y="229879"/>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0"/>
          <p:cNvSpPr txBox="1">
            <a:spLocks noGrp="1"/>
          </p:cNvSpPr>
          <p:nvPr>
            <p:ph type="body" idx="1"/>
          </p:nvPr>
        </p:nvSpPr>
        <p:spPr>
          <a:xfrm>
            <a:off x="1902094" y="1808293"/>
            <a:ext cx="1245181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42"/>
        <p:cNvGrpSpPr/>
        <p:nvPr/>
      </p:nvGrpSpPr>
      <p:grpSpPr>
        <a:xfrm>
          <a:off x="0" y="0"/>
          <a:ext cx="0" cy="0"/>
          <a:chOff x="0" y="0"/>
          <a:chExt cx="0" cy="0"/>
        </a:xfrm>
      </p:grpSpPr>
      <p:pic>
        <p:nvPicPr>
          <p:cNvPr id="43" name="Google Shape;43;p71" descr="A screenshot of a compu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44" name="Google Shape;44;p71"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45" name="Google Shape;45;p71"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46" name="Google Shape;46;p71"/>
          <p:cNvSpPr txBox="1">
            <a:spLocks noGrp="1"/>
          </p:cNvSpPr>
          <p:nvPr>
            <p:ph type="title"/>
          </p:nvPr>
        </p:nvSpPr>
        <p:spPr>
          <a:xfrm>
            <a:off x="812802" y="436396"/>
            <a:ext cx="10666186"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1"/>
          <p:cNvSpPr txBox="1">
            <a:spLocks noGrp="1"/>
          </p:cNvSpPr>
          <p:nvPr>
            <p:ph type="body" idx="1"/>
          </p:nvPr>
        </p:nvSpPr>
        <p:spPr>
          <a:xfrm>
            <a:off x="1902094" y="2363466"/>
            <a:ext cx="1245181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48"/>
        <p:cNvGrpSpPr/>
        <p:nvPr/>
      </p:nvGrpSpPr>
      <p:grpSpPr>
        <a:xfrm>
          <a:off x="0" y="0"/>
          <a:ext cx="0" cy="0"/>
          <a:chOff x="0" y="0"/>
          <a:chExt cx="0" cy="0"/>
        </a:xfrm>
      </p:grpSpPr>
      <p:pic>
        <p:nvPicPr>
          <p:cNvPr id="49" name="Google Shape;49;p72" descr="A screenshot of a compu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50" name="Google Shape;50;p72" descr="A picture containing object&#10;&#10;Description automatically generated"/>
          <p:cNvPicPr preferRelativeResize="0"/>
          <p:nvPr/>
        </p:nvPicPr>
        <p:blipFill rotWithShape="1">
          <a:blip r:embed="rId3">
            <a:alphaModFix/>
          </a:blip>
          <a:srcRect/>
          <a:stretch/>
        </p:blipFill>
        <p:spPr>
          <a:xfrm>
            <a:off x="3" y="228489"/>
            <a:ext cx="16255999" cy="8687027"/>
          </a:xfrm>
          <a:prstGeom prst="rect">
            <a:avLst/>
          </a:prstGeom>
          <a:noFill/>
          <a:ln>
            <a:noFill/>
          </a:ln>
        </p:spPr>
      </p:pic>
      <p:pic>
        <p:nvPicPr>
          <p:cNvPr id="51" name="Google Shape;51;p72"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52" name="Google Shape;52;p72"/>
          <p:cNvSpPr txBox="1">
            <a:spLocks noGrp="1"/>
          </p:cNvSpPr>
          <p:nvPr>
            <p:ph type="body" idx="1"/>
          </p:nvPr>
        </p:nvSpPr>
        <p:spPr>
          <a:xfrm>
            <a:off x="1453245" y="2244769"/>
            <a:ext cx="13209814"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 name="Google Shape;53;p72"/>
          <p:cNvSpPr/>
          <p:nvPr/>
        </p:nvSpPr>
        <p:spPr>
          <a:xfrm>
            <a:off x="5718040" y="569357"/>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54"/>
        <p:cNvGrpSpPr/>
        <p:nvPr/>
      </p:nvGrpSpPr>
      <p:grpSpPr>
        <a:xfrm>
          <a:off x="0" y="0"/>
          <a:ext cx="0" cy="0"/>
          <a:chOff x="0" y="0"/>
          <a:chExt cx="0" cy="0"/>
        </a:xfrm>
      </p:grpSpPr>
      <p:pic>
        <p:nvPicPr>
          <p:cNvPr id="55" name="Google Shape;55;p73"/>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56" name="Google Shape;56;p73"/>
          <p:cNvPicPr preferRelativeResize="0"/>
          <p:nvPr/>
        </p:nvPicPr>
        <p:blipFill rotWithShape="1">
          <a:blip r:embed="rId3">
            <a:alphaModFix/>
          </a:blip>
          <a:srcRect/>
          <a:stretch/>
        </p:blipFill>
        <p:spPr>
          <a:xfrm>
            <a:off x="1" y="324852"/>
            <a:ext cx="16256000" cy="9144000"/>
          </a:xfrm>
          <a:prstGeom prst="rect">
            <a:avLst/>
          </a:prstGeom>
          <a:noFill/>
          <a:ln>
            <a:noFill/>
          </a:ln>
        </p:spPr>
      </p:pic>
      <p:pic>
        <p:nvPicPr>
          <p:cNvPr id="57" name="Google Shape;57;p73"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58" name="Google Shape;58;p73"/>
          <p:cNvSpPr txBox="1">
            <a:spLocks noGrp="1"/>
          </p:cNvSpPr>
          <p:nvPr>
            <p:ph type="body" idx="1"/>
          </p:nvPr>
        </p:nvSpPr>
        <p:spPr>
          <a:xfrm>
            <a:off x="1632863" y="1987909"/>
            <a:ext cx="940525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9" name="Google Shape;59;p73"/>
          <p:cNvSpPr/>
          <p:nvPr/>
        </p:nvSpPr>
        <p:spPr>
          <a:xfrm rot="-3026872">
            <a:off x="-270648" y="840392"/>
            <a:ext cx="2404969" cy="447948"/>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Recap</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60"/>
        <p:cNvGrpSpPr/>
        <p:nvPr/>
      </p:nvGrpSpPr>
      <p:grpSpPr>
        <a:xfrm>
          <a:off x="0" y="0"/>
          <a:ext cx="0" cy="0"/>
          <a:chOff x="0" y="0"/>
          <a:chExt cx="0" cy="0"/>
        </a:xfrm>
      </p:grpSpPr>
      <p:pic>
        <p:nvPicPr>
          <p:cNvPr id="61" name="Google Shape;61;p74"/>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62" name="Google Shape;62;p74"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63" name="Google Shape;63;p74"/>
          <p:cNvSpPr txBox="1">
            <a:spLocks noGrp="1"/>
          </p:cNvSpPr>
          <p:nvPr>
            <p:ph type="body" idx="1"/>
          </p:nvPr>
        </p:nvSpPr>
        <p:spPr>
          <a:xfrm>
            <a:off x="1453247" y="1808293"/>
            <a:ext cx="940525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4" name="Google Shape;64;p74"/>
          <p:cNvSpPr/>
          <p:nvPr/>
        </p:nvSpPr>
        <p:spPr>
          <a:xfrm>
            <a:off x="2089152" y="569357"/>
            <a:ext cx="12077700"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1801" b="0" i="0" u="none" strike="noStrike" cap="none">
              <a:solidFill>
                <a:srgbClr val="262626"/>
              </a:solidFill>
              <a:latin typeface="Arial"/>
              <a:ea typeface="Arial"/>
              <a:cs typeface="Arial"/>
              <a:sym typeface="Arial"/>
            </a:endParaRPr>
          </a:p>
        </p:txBody>
      </p:sp>
      <p:pic>
        <p:nvPicPr>
          <p:cNvPr id="65" name="Google Shape;65;p74"/>
          <p:cNvPicPr preferRelativeResize="0"/>
          <p:nvPr/>
        </p:nvPicPr>
        <p:blipFill rotWithShape="1">
          <a:blip r:embed="rId4">
            <a:alphaModFix/>
          </a:blip>
          <a:srcRect/>
          <a:stretch/>
        </p:blipFill>
        <p:spPr>
          <a:xfrm>
            <a:off x="2958486" y="1000240"/>
            <a:ext cx="10332954" cy="36576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5"/>
          <p:cNvSpPr txBox="1">
            <a:spLocks noGrp="1"/>
          </p:cNvSpPr>
          <p:nvPr>
            <p:ph type="title"/>
          </p:nvPr>
        </p:nvSpPr>
        <p:spPr>
          <a:xfrm>
            <a:off x="1117601" y="487367"/>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5"/>
          <p:cNvSpPr txBox="1">
            <a:spLocks noGrp="1"/>
          </p:cNvSpPr>
          <p:nvPr>
            <p:ph type="body" idx="1"/>
          </p:nvPr>
        </p:nvSpPr>
        <p:spPr>
          <a:xfrm>
            <a:off x="1117601" y="2433639"/>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5"/>
          <p:cNvSpPr txBox="1">
            <a:spLocks noGrp="1"/>
          </p:cNvSpPr>
          <p:nvPr>
            <p:ph type="dt" idx="10"/>
          </p:nvPr>
        </p:nvSpPr>
        <p:spPr>
          <a:xfrm>
            <a:off x="1117601" y="8475667"/>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13" name="Google Shape;13;p65"/>
          <p:cNvSpPr txBox="1">
            <a:spLocks noGrp="1"/>
          </p:cNvSpPr>
          <p:nvPr>
            <p:ph type="ftr" idx="11"/>
          </p:nvPr>
        </p:nvSpPr>
        <p:spPr>
          <a:xfrm>
            <a:off x="5384802" y="8475667"/>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14" name="Google Shape;14;p65"/>
          <p:cNvSpPr txBox="1">
            <a:spLocks noGrp="1"/>
          </p:cNvSpPr>
          <p:nvPr>
            <p:ph type="sldNum" idx="12"/>
          </p:nvPr>
        </p:nvSpPr>
        <p:spPr>
          <a:xfrm>
            <a:off x="11480801" y="8475667"/>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sp>
        <p:nvSpPr>
          <p:cNvPr id="202" name="Google Shape;202;g77cd789f11_0_1592"/>
          <p:cNvSpPr txBox="1">
            <a:spLocks noGrp="1"/>
          </p:cNvSpPr>
          <p:nvPr>
            <p:ph type="title"/>
          </p:nvPr>
        </p:nvSpPr>
        <p:spPr>
          <a:xfrm>
            <a:off x="1117601" y="487367"/>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3" name="Google Shape;203;g77cd789f11_0_1592"/>
          <p:cNvSpPr txBox="1">
            <a:spLocks noGrp="1"/>
          </p:cNvSpPr>
          <p:nvPr>
            <p:ph type="body" idx="1"/>
          </p:nvPr>
        </p:nvSpPr>
        <p:spPr>
          <a:xfrm>
            <a:off x="1117601" y="2433639"/>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4" name="Google Shape;204;g77cd789f11_0_1592"/>
          <p:cNvSpPr txBox="1">
            <a:spLocks noGrp="1"/>
          </p:cNvSpPr>
          <p:nvPr>
            <p:ph type="dt" idx="10"/>
          </p:nvPr>
        </p:nvSpPr>
        <p:spPr>
          <a:xfrm>
            <a:off x="1117601" y="8475667"/>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205" name="Google Shape;205;g77cd789f11_0_1592"/>
          <p:cNvSpPr txBox="1">
            <a:spLocks noGrp="1"/>
          </p:cNvSpPr>
          <p:nvPr>
            <p:ph type="ftr" idx="11"/>
          </p:nvPr>
        </p:nvSpPr>
        <p:spPr>
          <a:xfrm>
            <a:off x="5384802" y="8475667"/>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206" name="Google Shape;206;g77cd789f11_0_1592"/>
          <p:cNvSpPr txBox="1">
            <a:spLocks noGrp="1"/>
          </p:cNvSpPr>
          <p:nvPr>
            <p:ph type="sldNum" idx="12"/>
          </p:nvPr>
        </p:nvSpPr>
        <p:spPr>
          <a:xfrm>
            <a:off x="11480801" y="8475667"/>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3.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3.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27.jpg"/><Relationship Id="rId4" Type="http://schemas.openxmlformats.org/officeDocument/2006/relationships/image" Target="../media/image26.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
          <p:cNvSpPr txBox="1">
            <a:spLocks noGrp="1"/>
          </p:cNvSpPr>
          <p:nvPr>
            <p:ph type="body" idx="1"/>
          </p:nvPr>
        </p:nvSpPr>
        <p:spPr>
          <a:xfrm>
            <a:off x="7304151" y="4114800"/>
            <a:ext cx="7554851" cy="91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rgbClr val="FFFFFF"/>
                </a:solidFill>
              </a:rPr>
              <a:t>Docker Certified Associate Training</a:t>
            </a:r>
            <a:endParaRPr>
              <a:solidFill>
                <a:srgbClr val="FFFFFF"/>
              </a:solidFill>
            </a:endParaRPr>
          </a:p>
          <a:p>
            <a:pPr marL="127000" marR="88900" lvl="0" indent="0" algn="l" rtl="0">
              <a:lnSpc>
                <a:spcPct val="120000"/>
              </a:lnSpc>
              <a:spcBef>
                <a:spcPts val="0"/>
              </a:spcBef>
              <a:spcAft>
                <a:spcPts val="500"/>
              </a:spcAft>
              <a:buSzPts val="1100"/>
              <a:buNone/>
            </a:pPr>
            <a:endParaRPr/>
          </a:p>
        </p:txBody>
      </p:sp>
      <p:sp>
        <p:nvSpPr>
          <p:cNvPr id="399" name="Google Shape;399;p6"/>
          <p:cNvSpPr/>
          <p:nvPr/>
        </p:nvSpPr>
        <p:spPr>
          <a:xfrm>
            <a:off x="13486031" y="8203710"/>
            <a:ext cx="5607300" cy="3306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lt1"/>
                </a:solidFill>
                <a:latin typeface="Open Sans"/>
                <a:ea typeface="Open Sans"/>
                <a:cs typeface="Open Sans"/>
                <a:sym typeface="Open Sans"/>
              </a:rPr>
              <a:t>Source: https://docs.docker.com</a:t>
            </a:r>
            <a:endParaRPr sz="1400" b="0" i="0" u="none" strike="noStrike" cap="none">
              <a:solidFill>
                <a:schemeClr val="lt1"/>
              </a:solidFill>
              <a:latin typeface="Arial"/>
              <a:ea typeface="Arial"/>
              <a:cs typeface="Arial"/>
              <a:sym typeface="Arial"/>
            </a:endParaRPr>
          </a:p>
        </p:txBody>
      </p:sp>
      <p:sp>
        <p:nvSpPr>
          <p:cNvPr id="400" name="Google Shape;400;p6"/>
          <p:cNvSpPr/>
          <p:nvPr/>
        </p:nvSpPr>
        <p:spPr>
          <a:xfrm>
            <a:off x="13273747" y="8451704"/>
            <a:ext cx="3119202"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lt1"/>
                </a:solidFill>
                <a:latin typeface="Open Sans"/>
                <a:ea typeface="Open Sans"/>
                <a:cs typeface="Open Sans"/>
                <a:sym typeface="Open Sans"/>
              </a:rPr>
              <a:t>Source: https://success.docker.com</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g77cd789f11_0_685"/>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User-Defined Bridge Network</a:t>
            </a:r>
            <a:endParaRPr/>
          </a:p>
        </p:txBody>
      </p:sp>
      <p:pic>
        <p:nvPicPr>
          <p:cNvPr id="519" name="Google Shape;519;g77cd789f11_0_685"/>
          <p:cNvPicPr preferRelativeResize="0"/>
          <p:nvPr/>
        </p:nvPicPr>
        <p:blipFill rotWithShape="1">
          <a:blip r:embed="rId3">
            <a:alphaModFix/>
          </a:blip>
          <a:srcRect/>
          <a:stretch/>
        </p:blipFill>
        <p:spPr>
          <a:xfrm>
            <a:off x="3719004" y="609858"/>
            <a:ext cx="8710422" cy="398098"/>
          </a:xfrm>
          <a:prstGeom prst="rect">
            <a:avLst/>
          </a:prstGeom>
          <a:noFill/>
          <a:ln>
            <a:noFill/>
          </a:ln>
        </p:spPr>
      </p:pic>
      <p:pic>
        <p:nvPicPr>
          <p:cNvPr id="520" name="Google Shape;520;g77cd789f11_0_685"/>
          <p:cNvPicPr preferRelativeResize="0"/>
          <p:nvPr/>
        </p:nvPicPr>
        <p:blipFill rotWithShape="1">
          <a:blip r:embed="rId4">
            <a:alphaModFix/>
          </a:blip>
          <a:srcRect/>
          <a:stretch/>
        </p:blipFill>
        <p:spPr>
          <a:xfrm>
            <a:off x="908049" y="1425445"/>
            <a:ext cx="9903386" cy="7150497"/>
          </a:xfrm>
          <a:prstGeom prst="rect">
            <a:avLst/>
          </a:prstGeom>
          <a:noFill/>
          <a:ln>
            <a:noFill/>
          </a:ln>
        </p:spPr>
      </p:pic>
      <p:sp>
        <p:nvSpPr>
          <p:cNvPr id="521" name="Google Shape;521;g77cd789f11_0_685"/>
          <p:cNvSpPr/>
          <p:nvPr/>
        </p:nvSpPr>
        <p:spPr>
          <a:xfrm>
            <a:off x="539247" y="8851754"/>
            <a:ext cx="8127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3F3F3F"/>
                </a:solidFill>
                <a:latin typeface="Open Sans"/>
                <a:ea typeface="Open Sans"/>
                <a:cs typeface="Open Sans"/>
                <a:sym typeface="Open Sans"/>
              </a:rPr>
              <a:t>Source: https://success.docker.com/article/networking#dockerbridgenetworkdriver</a:t>
            </a:r>
            <a:endParaRPr sz="1400" b="0" i="0" u="none" strike="noStrike" cap="none">
              <a:solidFill>
                <a:srgbClr val="000000"/>
              </a:solidFill>
              <a:latin typeface="Arial"/>
              <a:ea typeface="Arial"/>
              <a:cs typeface="Arial"/>
              <a:sym typeface="Arial"/>
            </a:endParaRPr>
          </a:p>
        </p:txBody>
      </p:sp>
      <p:sp>
        <p:nvSpPr>
          <p:cNvPr id="522" name="Google Shape;522;g77cd789f11_0_685"/>
          <p:cNvSpPr/>
          <p:nvPr/>
        </p:nvSpPr>
        <p:spPr>
          <a:xfrm>
            <a:off x="11579378" y="1576469"/>
            <a:ext cx="3845700" cy="1261800"/>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Containers</a:t>
            </a:r>
            <a:endParaRPr sz="2200" b="0" i="0" u="none" strike="noStrike" cap="none">
              <a:solidFill>
                <a:srgbClr val="3F3F3F"/>
              </a:solidFill>
              <a:latin typeface="Open Sans"/>
              <a:ea typeface="Open Sans"/>
              <a:cs typeface="Open Sans"/>
              <a:sym typeface="Open Sans"/>
            </a:endParaRPr>
          </a:p>
        </p:txBody>
      </p:sp>
      <p:sp>
        <p:nvSpPr>
          <p:cNvPr id="523" name="Google Shape;523;g77cd789f11_0_685"/>
          <p:cNvSpPr/>
          <p:nvPr/>
        </p:nvSpPr>
        <p:spPr>
          <a:xfrm>
            <a:off x="5345182" y="6632709"/>
            <a:ext cx="810600" cy="6258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524" name="Google Shape;524;g77cd789f11_0_685"/>
          <p:cNvCxnSpPr>
            <a:stCxn id="523" idx="3"/>
            <a:endCxn id="525" idx="1"/>
          </p:cNvCxnSpPr>
          <p:nvPr/>
        </p:nvCxnSpPr>
        <p:spPr>
          <a:xfrm>
            <a:off x="6155782" y="6945609"/>
            <a:ext cx="5543400" cy="560700"/>
          </a:xfrm>
          <a:prstGeom prst="straightConnector1">
            <a:avLst/>
          </a:prstGeom>
          <a:noFill/>
          <a:ln w="9525" cap="flat" cmpd="sng">
            <a:solidFill>
              <a:srgbClr val="5597D3"/>
            </a:solidFill>
            <a:prstDash val="solid"/>
            <a:round/>
            <a:headEnd type="none" w="sm" len="sm"/>
            <a:tailEnd type="triangle" w="med" len="med"/>
          </a:ln>
        </p:spPr>
      </p:cxnSp>
      <p:sp>
        <p:nvSpPr>
          <p:cNvPr id="525" name="Google Shape;525;g77cd789f11_0_685"/>
          <p:cNvSpPr/>
          <p:nvPr/>
        </p:nvSpPr>
        <p:spPr>
          <a:xfrm>
            <a:off x="11699149" y="6812279"/>
            <a:ext cx="3845700" cy="1387800"/>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routing table connects </a:t>
            </a:r>
            <a:r>
              <a:rPr lang="en-US" sz="2200" b="0" i="1" u="none" strike="noStrike" cap="none">
                <a:solidFill>
                  <a:srgbClr val="3F3F3F"/>
                </a:solidFill>
                <a:latin typeface="Open Sans"/>
                <a:ea typeface="Open Sans"/>
                <a:cs typeface="Open Sans"/>
                <a:sym typeface="Open Sans"/>
              </a:rPr>
              <a:t>docker0, my_bridge, </a:t>
            </a:r>
            <a:r>
              <a:rPr lang="en-US" sz="2200" b="0" i="0" u="none" strike="noStrike" cap="none">
                <a:solidFill>
                  <a:srgbClr val="3F3F3F"/>
                </a:solidFill>
                <a:latin typeface="Open Sans"/>
                <a:ea typeface="Open Sans"/>
                <a:cs typeface="Open Sans"/>
                <a:sym typeface="Open Sans"/>
              </a:rPr>
              <a:t>and </a:t>
            </a:r>
            <a:r>
              <a:rPr lang="en-US" sz="2200" b="0" i="1" u="none" strike="noStrike" cap="none">
                <a:solidFill>
                  <a:srgbClr val="3F3F3F"/>
                </a:solidFill>
                <a:latin typeface="Open Sans"/>
                <a:ea typeface="Open Sans"/>
                <a:cs typeface="Open Sans"/>
                <a:sym typeface="Open Sans"/>
              </a:rPr>
              <a:t>eth0 </a:t>
            </a:r>
            <a:r>
              <a:rPr lang="en-US" sz="2200" b="0" i="0" u="none" strike="noStrike" cap="none">
                <a:solidFill>
                  <a:srgbClr val="3F3F3F"/>
                </a:solidFill>
                <a:latin typeface="Open Sans"/>
                <a:ea typeface="Open Sans"/>
                <a:cs typeface="Open Sans"/>
                <a:sym typeface="Open Sans"/>
              </a:rPr>
              <a:t>on the external network</a:t>
            </a:r>
            <a:endParaRPr sz="2200" b="0" i="1" u="none" strike="noStrike" cap="none">
              <a:solidFill>
                <a:srgbClr val="3F3F3F"/>
              </a:solidFill>
              <a:latin typeface="Open Sans"/>
              <a:ea typeface="Open Sans"/>
              <a:cs typeface="Open Sans"/>
              <a:sym typeface="Open Sans"/>
            </a:endParaRPr>
          </a:p>
        </p:txBody>
      </p:sp>
      <p:sp>
        <p:nvSpPr>
          <p:cNvPr id="526" name="Google Shape;526;g77cd789f11_0_685"/>
          <p:cNvSpPr/>
          <p:nvPr/>
        </p:nvSpPr>
        <p:spPr>
          <a:xfrm>
            <a:off x="6987425" y="5658827"/>
            <a:ext cx="1679700" cy="9840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527" name="Google Shape;527;g77cd789f11_0_685"/>
          <p:cNvCxnSpPr>
            <a:stCxn id="526" idx="3"/>
            <a:endCxn id="528" idx="1"/>
          </p:cNvCxnSpPr>
          <p:nvPr/>
        </p:nvCxnSpPr>
        <p:spPr>
          <a:xfrm rot="10800000" flipH="1">
            <a:off x="8667125" y="5845427"/>
            <a:ext cx="3032100" cy="305400"/>
          </a:xfrm>
          <a:prstGeom prst="straightConnector1">
            <a:avLst/>
          </a:prstGeom>
          <a:noFill/>
          <a:ln w="9525" cap="flat" cmpd="sng">
            <a:solidFill>
              <a:srgbClr val="5597D3"/>
            </a:solidFill>
            <a:prstDash val="solid"/>
            <a:round/>
            <a:headEnd type="none" w="sm" len="sm"/>
            <a:tailEnd type="triangle" w="med" len="med"/>
          </a:ln>
        </p:spPr>
      </p:cxnSp>
      <p:sp>
        <p:nvSpPr>
          <p:cNvPr id="528" name="Google Shape;528;g77cd789f11_0_685"/>
          <p:cNvSpPr/>
          <p:nvPr/>
        </p:nvSpPr>
        <p:spPr>
          <a:xfrm>
            <a:off x="11699149" y="5167803"/>
            <a:ext cx="3845700" cy="1355400"/>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user-defined bridge that connects to two containers via two interfaces</a:t>
            </a:r>
            <a:endParaRPr sz="2200" b="0" i="0" u="none" strike="noStrike" cap="none">
              <a:solidFill>
                <a:srgbClr val="3F3F3F"/>
              </a:solidFill>
              <a:latin typeface="Open Sans"/>
              <a:ea typeface="Open Sans"/>
              <a:cs typeface="Open Sans"/>
              <a:sym typeface="Open Sans"/>
            </a:endParaRPr>
          </a:p>
        </p:txBody>
      </p:sp>
      <p:sp>
        <p:nvSpPr>
          <p:cNvPr id="529" name="Google Shape;529;g77cd789f11_0_685"/>
          <p:cNvSpPr/>
          <p:nvPr/>
        </p:nvSpPr>
        <p:spPr>
          <a:xfrm>
            <a:off x="1911927" y="4600044"/>
            <a:ext cx="7848900" cy="7425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530" name="Google Shape;530;g77cd789f11_0_685"/>
          <p:cNvCxnSpPr>
            <a:stCxn id="531" idx="3"/>
            <a:endCxn id="522" idx="1"/>
          </p:cNvCxnSpPr>
          <p:nvPr/>
        </p:nvCxnSpPr>
        <p:spPr>
          <a:xfrm rot="10800000" flipH="1">
            <a:off x="10583785" y="2207364"/>
            <a:ext cx="995700" cy="1191000"/>
          </a:xfrm>
          <a:prstGeom prst="straightConnector1">
            <a:avLst/>
          </a:prstGeom>
          <a:noFill/>
          <a:ln w="9525" cap="flat" cmpd="sng">
            <a:solidFill>
              <a:srgbClr val="5597D3"/>
            </a:solidFill>
            <a:prstDash val="solid"/>
            <a:round/>
            <a:headEnd type="none" w="sm" len="sm"/>
            <a:tailEnd type="triangle" w="med" len="med"/>
          </a:ln>
        </p:spPr>
      </p:cxnSp>
      <p:sp>
        <p:nvSpPr>
          <p:cNvPr id="531" name="Google Shape;531;g77cd789f11_0_685"/>
          <p:cNvSpPr/>
          <p:nvPr/>
        </p:nvSpPr>
        <p:spPr>
          <a:xfrm>
            <a:off x="954985" y="2252814"/>
            <a:ext cx="9628800" cy="22911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sp>
        <p:nvSpPr>
          <p:cNvPr id="532" name="Google Shape;532;g77cd789f11_0_685"/>
          <p:cNvSpPr/>
          <p:nvPr/>
        </p:nvSpPr>
        <p:spPr>
          <a:xfrm>
            <a:off x="11699149" y="3511774"/>
            <a:ext cx="3845700" cy="1261800"/>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Virtual ethernet interfaces</a:t>
            </a:r>
            <a:endParaRPr sz="2200" b="0" i="0" u="none" strike="noStrike" cap="none">
              <a:solidFill>
                <a:srgbClr val="3F3F3F"/>
              </a:solidFill>
              <a:latin typeface="Open Sans"/>
              <a:ea typeface="Open Sans"/>
              <a:cs typeface="Open Sans"/>
              <a:sym typeface="Open Sans"/>
            </a:endParaRPr>
          </a:p>
        </p:txBody>
      </p:sp>
      <p:cxnSp>
        <p:nvCxnSpPr>
          <p:cNvPr id="533" name="Google Shape;533;g77cd789f11_0_685"/>
          <p:cNvCxnSpPr>
            <a:stCxn id="529" idx="3"/>
            <a:endCxn id="532" idx="1"/>
          </p:cNvCxnSpPr>
          <p:nvPr/>
        </p:nvCxnSpPr>
        <p:spPr>
          <a:xfrm rot="10800000" flipH="1">
            <a:off x="9760827" y="4142694"/>
            <a:ext cx="1938300" cy="828600"/>
          </a:xfrm>
          <a:prstGeom prst="straightConnector1">
            <a:avLst/>
          </a:prstGeom>
          <a:noFill/>
          <a:ln w="9525" cap="flat" cmpd="sng">
            <a:solidFill>
              <a:srgbClr val="5597D3"/>
            </a:solidFill>
            <a:prstDash val="solid"/>
            <a:round/>
            <a:headEnd type="none" w="sm" len="sm"/>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77cd789f11_0_438"/>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Bridge Network</a:t>
            </a:r>
            <a:endParaRPr/>
          </a:p>
        </p:txBody>
      </p:sp>
      <p:pic>
        <p:nvPicPr>
          <p:cNvPr id="540" name="Google Shape;540;g77cd789f11_0_438"/>
          <p:cNvPicPr preferRelativeResize="0"/>
          <p:nvPr/>
        </p:nvPicPr>
        <p:blipFill rotWithShape="1">
          <a:blip r:embed="rId3">
            <a:alphaModFix/>
          </a:blip>
          <a:srcRect/>
          <a:stretch/>
        </p:blipFill>
        <p:spPr>
          <a:xfrm>
            <a:off x="6096266" y="568058"/>
            <a:ext cx="4063476" cy="481699"/>
          </a:xfrm>
          <a:prstGeom prst="rect">
            <a:avLst/>
          </a:prstGeom>
          <a:noFill/>
          <a:ln>
            <a:noFill/>
          </a:ln>
        </p:spPr>
      </p:pic>
      <p:graphicFrame>
        <p:nvGraphicFramePr>
          <p:cNvPr id="541" name="Google Shape;541;g77cd789f11_0_438"/>
          <p:cNvGraphicFramePr/>
          <p:nvPr/>
        </p:nvGraphicFramePr>
        <p:xfrm>
          <a:off x="1228437" y="1932583"/>
          <a:ext cx="3000000" cy="3000000"/>
        </p:xfrm>
        <a:graphic>
          <a:graphicData uri="http://schemas.openxmlformats.org/drawingml/2006/table">
            <a:tbl>
              <a:tblPr firstRow="1">
                <a:noFill/>
                <a:tableStyleId>{DEED4703-45B7-4FFF-9A7E-04AF4FF0BCCC}</a:tableStyleId>
              </a:tblPr>
              <a:tblGrid>
                <a:gridCol w="9700125">
                  <a:extLst>
                    <a:ext uri="{9D8B030D-6E8A-4147-A177-3AD203B41FA5}">
                      <a16:colId xmlns:a16="http://schemas.microsoft.com/office/drawing/2014/main" val="20000"/>
                    </a:ext>
                  </a:extLst>
                </a:gridCol>
                <a:gridCol w="1756725">
                  <a:extLst>
                    <a:ext uri="{9D8B030D-6E8A-4147-A177-3AD203B41FA5}">
                      <a16:colId xmlns:a16="http://schemas.microsoft.com/office/drawing/2014/main" val="20001"/>
                    </a:ext>
                  </a:extLst>
                </a:gridCol>
                <a:gridCol w="2342300">
                  <a:extLst>
                    <a:ext uri="{9D8B030D-6E8A-4147-A177-3AD203B41FA5}">
                      <a16:colId xmlns:a16="http://schemas.microsoft.com/office/drawing/2014/main" val="20002"/>
                    </a:ext>
                  </a:extLst>
                </a:gridCol>
              </a:tblGrid>
              <a:tr h="518400">
                <a:tc gridSpan="3">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Difference</a:t>
                      </a:r>
                      <a:endParaRPr sz="2200" u="none" strike="noStrike" cap="none">
                        <a:latin typeface="Open Sans"/>
                        <a:ea typeface="Open Sans"/>
                        <a:cs typeface="Open Sans"/>
                        <a:sym typeface="Open Sans"/>
                      </a:endParaRPr>
                    </a:p>
                  </a:txBody>
                  <a:tcPr marL="91450" marR="91450" marT="45725" marB="45725">
                    <a:solidFill>
                      <a:srgbClr val="6D9EEB"/>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184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Features</a:t>
                      </a:r>
                      <a:endParaRPr sz="2200" b="1" u="none" strike="noStrike" cap="none">
                        <a:solidFill>
                          <a:schemeClr val="lt1"/>
                        </a:solidFill>
                        <a:latin typeface="Open Sans"/>
                        <a:ea typeface="Open Sans"/>
                        <a:cs typeface="Open Sans"/>
                        <a:sym typeface="Open Sans"/>
                      </a:endParaRPr>
                    </a:p>
                  </a:txBody>
                  <a:tcPr marL="91450" marR="91450" marT="45725" marB="45725">
                    <a:solidFill>
                      <a:srgbClr val="6D9EEB"/>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Default</a:t>
                      </a:r>
                      <a:endParaRPr sz="2200" b="1" u="none" strike="noStrike" cap="none">
                        <a:solidFill>
                          <a:schemeClr val="lt1"/>
                        </a:solidFill>
                        <a:latin typeface="Open Sans"/>
                        <a:ea typeface="Open Sans"/>
                        <a:cs typeface="Open Sans"/>
                        <a:sym typeface="Open Sans"/>
                      </a:endParaRPr>
                    </a:p>
                  </a:txBody>
                  <a:tcPr marL="91450" marR="91450" marT="45725" marB="45725">
                    <a:solidFill>
                      <a:srgbClr val="6D9EEB"/>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User-defined</a:t>
                      </a:r>
                      <a:endParaRPr sz="2200" b="1" u="none" strike="noStrike" cap="none">
                        <a:solidFill>
                          <a:schemeClr val="lt1"/>
                        </a:solidFill>
                        <a:latin typeface="Open Sans"/>
                        <a:ea typeface="Open Sans"/>
                        <a:cs typeface="Open Sans"/>
                        <a:sym typeface="Open Sans"/>
                      </a:endParaRPr>
                    </a:p>
                  </a:txBody>
                  <a:tcPr marL="91450" marR="91450" marT="45725" marB="45725">
                    <a:solidFill>
                      <a:srgbClr val="6D9EEB"/>
                    </a:solidFill>
                  </a:tcPr>
                </a:tc>
                <a:extLst>
                  <a:ext uri="{0D108BD9-81ED-4DB2-BD59-A6C34878D82A}">
                    <a16:rowId xmlns:a16="http://schemas.microsoft.com/office/drawing/2014/main" val="10001"/>
                  </a:ext>
                </a:extLst>
              </a:tr>
              <a:tr h="518400">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Better isolation and interoperability between containerized applications</a:t>
                      </a:r>
                      <a:endParaRPr sz="2200" b="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No</a:t>
                      </a:r>
                      <a:endParaRPr sz="2200" b="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Yes</a:t>
                      </a:r>
                      <a:endParaRPr sz="2200" b="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2"/>
                  </a:ext>
                </a:extLst>
              </a:tr>
              <a:tr h="518400">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Automatic DNS resolution between containers</a:t>
                      </a:r>
                      <a:endParaRPr sz="2200" b="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No</a:t>
                      </a:r>
                      <a:endParaRPr sz="2200" b="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Yes</a:t>
                      </a:r>
                      <a:endParaRPr sz="2200" b="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3"/>
                  </a:ext>
                </a:extLst>
              </a:tr>
              <a:tr h="518400">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Attachment and detachment of containers on the fly</a:t>
                      </a:r>
                      <a:endParaRPr sz="2200" b="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No</a:t>
                      </a:r>
                      <a:endParaRPr sz="2200" b="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Yes</a:t>
                      </a:r>
                      <a:endParaRPr sz="2200" b="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4"/>
                  </a:ext>
                </a:extLst>
              </a:tr>
              <a:tr h="518400">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Configurable bridge creation</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No</a:t>
                      </a:r>
                      <a:endParaRPr sz="2200" b="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Yes</a:t>
                      </a:r>
                      <a:endParaRPr sz="2200" b="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5"/>
                  </a:ext>
                </a:extLst>
              </a:tr>
              <a:tr h="518400">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Linked containers share environment variables</a:t>
                      </a:r>
                      <a:endParaRPr sz="2200" b="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Yes</a:t>
                      </a:r>
                      <a:endParaRPr sz="2200" b="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No</a:t>
                      </a:r>
                      <a:endParaRPr sz="2200" b="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g77cd789f11_0_445"/>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Create a Bridge Network</a:t>
            </a:r>
            <a:endParaRPr/>
          </a:p>
        </p:txBody>
      </p:sp>
      <p:sp>
        <p:nvSpPr>
          <p:cNvPr id="547" name="Google Shape;547;g77cd789f11_0_445"/>
          <p:cNvSpPr txBox="1">
            <a:spLocks noGrp="1"/>
          </p:cNvSpPr>
          <p:nvPr>
            <p:ph type="body" idx="1"/>
          </p:nvPr>
        </p:nvSpPr>
        <p:spPr>
          <a:xfrm>
            <a:off x="1902100" y="2614223"/>
            <a:ext cx="12451800" cy="43659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2800"/>
              <a:buNone/>
            </a:pPr>
            <a:r>
              <a:rPr lang="en-US" b="1"/>
              <a:t>Problem Statement: </a:t>
            </a:r>
            <a:r>
              <a:rPr lang="en-US"/>
              <a:t>You are required to create a default network in docker and inspect it so that it can be established that the bridge driver is the default network driver.</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Create a default network.</a:t>
            </a:r>
            <a:endParaRPr/>
          </a:p>
          <a:p>
            <a:pPr marL="457200" lvl="0" indent="-368300" algn="l" rtl="0">
              <a:lnSpc>
                <a:spcPct val="150000"/>
              </a:lnSpc>
              <a:spcBef>
                <a:spcPts val="0"/>
              </a:spcBef>
              <a:spcAft>
                <a:spcPts val="0"/>
              </a:spcAft>
              <a:buSzPts val="2200"/>
              <a:buFont typeface="Open Sans"/>
              <a:buAutoNum type="arabicPeriod"/>
            </a:pPr>
            <a:r>
              <a:rPr lang="en-US"/>
              <a:t>List all the current networks to check whether a network is created or not.</a:t>
            </a:r>
            <a:endParaRPr/>
          </a:p>
          <a:p>
            <a:pPr marL="457200" lvl="0" indent="-368300" algn="l" rtl="0">
              <a:lnSpc>
                <a:spcPct val="150000"/>
              </a:lnSpc>
              <a:spcBef>
                <a:spcPts val="0"/>
              </a:spcBef>
              <a:spcAft>
                <a:spcPts val="0"/>
              </a:spcAft>
              <a:buSzPts val="2200"/>
              <a:buFont typeface="Open Sans"/>
              <a:buAutoNum type="arabicPeriod"/>
            </a:pPr>
            <a:r>
              <a:rPr lang="en-US"/>
              <a:t>Inspect the network created for the </a:t>
            </a:r>
            <a:r>
              <a:rPr lang="en-US" i="1"/>
              <a:t>driver </a:t>
            </a:r>
            <a:r>
              <a:rPr lang="en-US"/>
              <a:t>flag.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g77cd789f11_0_450"/>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2800"/>
              <a:buNone/>
            </a:pPr>
            <a:r>
              <a:rPr lang="en-US" b="1"/>
              <a:t>Problem Statement:</a:t>
            </a:r>
            <a:r>
              <a:rPr lang="en-US"/>
              <a:t> You have been asked to create a user-defined bridge network that can be used to connect multiple containers to a single network.</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Create a user-defined bridge network.</a:t>
            </a:r>
            <a:endParaRPr/>
          </a:p>
          <a:p>
            <a:pPr marL="457200" lvl="0" indent="-368300" algn="l" rtl="0">
              <a:lnSpc>
                <a:spcPct val="150000"/>
              </a:lnSpc>
              <a:spcBef>
                <a:spcPts val="0"/>
              </a:spcBef>
              <a:spcAft>
                <a:spcPts val="0"/>
              </a:spcAft>
              <a:buSzPts val="2200"/>
              <a:buFont typeface="Open Sans"/>
              <a:buAutoNum type="arabicPeriod"/>
            </a:pPr>
            <a:r>
              <a:rPr lang="en-US"/>
              <a:t>Create an </a:t>
            </a:r>
            <a:r>
              <a:rPr lang="en-US" i="1"/>
              <a:t>nginx </a:t>
            </a:r>
            <a:r>
              <a:rPr lang="en-US"/>
              <a:t>container and connect it to the user-defined bridge network.</a:t>
            </a:r>
            <a:endParaRPr/>
          </a:p>
          <a:p>
            <a:pPr marL="457200" lvl="0" indent="-368300" algn="l" rtl="0">
              <a:lnSpc>
                <a:spcPct val="150000"/>
              </a:lnSpc>
              <a:spcBef>
                <a:spcPts val="0"/>
              </a:spcBef>
              <a:spcAft>
                <a:spcPts val="0"/>
              </a:spcAft>
              <a:buSzPts val="2200"/>
              <a:buFont typeface="Open Sans"/>
              <a:buAutoNum type="arabicPeriod"/>
            </a:pPr>
            <a:r>
              <a:rPr lang="en-US"/>
              <a:t>Connect a running container to an existing network.</a:t>
            </a:r>
            <a:endParaRPr/>
          </a:p>
          <a:p>
            <a:pPr marL="457200" lvl="0" indent="-368300" algn="l" rtl="0">
              <a:lnSpc>
                <a:spcPct val="150000"/>
              </a:lnSpc>
              <a:spcBef>
                <a:spcPts val="0"/>
              </a:spcBef>
              <a:spcAft>
                <a:spcPts val="0"/>
              </a:spcAft>
              <a:buSzPts val="2200"/>
              <a:buFont typeface="Open Sans"/>
              <a:buAutoNum type="arabicPeriod"/>
            </a:pPr>
            <a:r>
              <a:rPr lang="en-US"/>
              <a:t>Disconnect the container from the network.</a:t>
            </a:r>
            <a:endParaRPr/>
          </a:p>
        </p:txBody>
      </p:sp>
      <p:sp>
        <p:nvSpPr>
          <p:cNvPr id="553" name="Google Shape;553;g77cd789f11_0_450"/>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Create a User-Defined Bridge Network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g77cd789f11_0_705"/>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Host Network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g77cd789f11_0_71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Host Network: Overview</a:t>
            </a:r>
            <a:endParaRPr/>
          </a:p>
        </p:txBody>
      </p:sp>
      <p:pic>
        <p:nvPicPr>
          <p:cNvPr id="566" name="Google Shape;566;g77cd789f11_0_710"/>
          <p:cNvPicPr preferRelativeResize="0"/>
          <p:nvPr/>
        </p:nvPicPr>
        <p:blipFill rotWithShape="1">
          <a:blip r:embed="rId3">
            <a:alphaModFix/>
          </a:blip>
          <a:srcRect/>
          <a:stretch/>
        </p:blipFill>
        <p:spPr>
          <a:xfrm>
            <a:off x="5153336" y="568058"/>
            <a:ext cx="5949335" cy="481699"/>
          </a:xfrm>
          <a:prstGeom prst="rect">
            <a:avLst/>
          </a:prstGeom>
          <a:noFill/>
          <a:ln>
            <a:noFill/>
          </a:ln>
        </p:spPr>
      </p:pic>
      <p:sp>
        <p:nvSpPr>
          <p:cNvPr id="567" name="Google Shape;567;g77cd789f11_0_710"/>
          <p:cNvSpPr/>
          <p:nvPr/>
        </p:nvSpPr>
        <p:spPr>
          <a:xfrm>
            <a:off x="1097061" y="1984689"/>
            <a:ext cx="14061900" cy="8688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While using a host network, the container shares the host’s networking namespace, and the container is not allocated its own IP address.</a:t>
            </a:r>
            <a:endParaRPr sz="2200" b="0" i="0" u="none" strike="noStrike" cap="none">
              <a:solidFill>
                <a:srgbClr val="3F3F3F"/>
              </a:solidFill>
              <a:latin typeface="Open Sans"/>
              <a:ea typeface="Open Sans"/>
              <a:cs typeface="Open Sans"/>
              <a:sym typeface="Open Sans"/>
            </a:endParaRPr>
          </a:p>
        </p:txBody>
      </p:sp>
      <p:sp>
        <p:nvSpPr>
          <p:cNvPr id="568" name="Google Shape;568;g77cd789f11_0_710"/>
          <p:cNvSpPr/>
          <p:nvPr/>
        </p:nvSpPr>
        <p:spPr>
          <a:xfrm>
            <a:off x="1097061" y="4814963"/>
            <a:ext cx="9084900" cy="16395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Optimizes the performance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Handles a large range of ports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Does not require network address translation (NAT)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Does not require “userland-proxy” for each port</a:t>
            </a:r>
            <a:endParaRPr sz="2200" b="0" i="0" u="none" strike="noStrike" cap="none">
              <a:solidFill>
                <a:srgbClr val="3F3F3F"/>
              </a:solidFill>
              <a:latin typeface="Open Sans"/>
              <a:ea typeface="Open Sans"/>
              <a:cs typeface="Open Sans"/>
              <a:sym typeface="Open Sans"/>
            </a:endParaRPr>
          </a:p>
        </p:txBody>
      </p:sp>
      <p:sp>
        <p:nvSpPr>
          <p:cNvPr id="569" name="Google Shape;569;g77cd789f11_0_710"/>
          <p:cNvSpPr/>
          <p:nvPr/>
        </p:nvSpPr>
        <p:spPr>
          <a:xfrm>
            <a:off x="1097061" y="3920550"/>
            <a:ext cx="2157600" cy="541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Advantages:</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8"/>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Host Network</a:t>
            </a:r>
            <a:endParaRPr/>
          </a:p>
        </p:txBody>
      </p:sp>
      <p:pic>
        <p:nvPicPr>
          <p:cNvPr id="576" name="Google Shape;576;p8"/>
          <p:cNvPicPr preferRelativeResize="0"/>
          <p:nvPr/>
        </p:nvPicPr>
        <p:blipFill rotWithShape="1">
          <a:blip r:embed="rId3">
            <a:alphaModFix/>
          </a:blip>
          <a:srcRect/>
          <a:stretch/>
        </p:blipFill>
        <p:spPr>
          <a:xfrm>
            <a:off x="5669601" y="568058"/>
            <a:ext cx="4916805" cy="481699"/>
          </a:xfrm>
          <a:prstGeom prst="rect">
            <a:avLst/>
          </a:prstGeom>
          <a:noFill/>
          <a:ln>
            <a:noFill/>
          </a:ln>
        </p:spPr>
      </p:pic>
      <p:pic>
        <p:nvPicPr>
          <p:cNvPr id="577" name="Google Shape;577;p8"/>
          <p:cNvPicPr preferRelativeResize="0"/>
          <p:nvPr/>
        </p:nvPicPr>
        <p:blipFill rotWithShape="1">
          <a:blip r:embed="rId4">
            <a:alphaModFix/>
          </a:blip>
          <a:srcRect/>
          <a:stretch/>
        </p:blipFill>
        <p:spPr>
          <a:xfrm>
            <a:off x="901328" y="1463023"/>
            <a:ext cx="8630600" cy="6723472"/>
          </a:xfrm>
          <a:prstGeom prst="rect">
            <a:avLst/>
          </a:prstGeom>
          <a:noFill/>
          <a:ln>
            <a:noFill/>
          </a:ln>
        </p:spPr>
      </p:pic>
      <p:sp>
        <p:nvSpPr>
          <p:cNvPr id="578" name="Google Shape;578;p8"/>
          <p:cNvSpPr/>
          <p:nvPr/>
        </p:nvSpPr>
        <p:spPr>
          <a:xfrm>
            <a:off x="612630" y="8769905"/>
            <a:ext cx="8128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3F3F3F"/>
                </a:solidFill>
                <a:latin typeface="Open Sans"/>
                <a:ea typeface="Open Sans"/>
                <a:cs typeface="Open Sans"/>
                <a:sym typeface="Open Sans"/>
              </a:rPr>
              <a:t>Source: https://success.docker.com/article/networking#dockerhostnetworkdriver</a:t>
            </a:r>
            <a:endParaRPr sz="1400" b="0" i="0" u="none" strike="noStrike" cap="none">
              <a:solidFill>
                <a:srgbClr val="000000"/>
              </a:solidFill>
              <a:latin typeface="Arial"/>
              <a:ea typeface="Arial"/>
              <a:cs typeface="Arial"/>
              <a:sym typeface="Arial"/>
            </a:endParaRPr>
          </a:p>
        </p:txBody>
      </p:sp>
      <p:sp>
        <p:nvSpPr>
          <p:cNvPr id="579" name="Google Shape;579;p8"/>
          <p:cNvSpPr/>
          <p:nvPr/>
        </p:nvSpPr>
        <p:spPr>
          <a:xfrm>
            <a:off x="1610864" y="4694430"/>
            <a:ext cx="7152655" cy="902122"/>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580" name="Google Shape;580;p8"/>
          <p:cNvCxnSpPr>
            <a:stCxn id="579" idx="3"/>
            <a:endCxn id="581" idx="1"/>
          </p:cNvCxnSpPr>
          <p:nvPr/>
        </p:nvCxnSpPr>
        <p:spPr>
          <a:xfrm>
            <a:off x="8763519" y="5145491"/>
            <a:ext cx="1822800" cy="1039500"/>
          </a:xfrm>
          <a:prstGeom prst="straightConnector1">
            <a:avLst/>
          </a:prstGeom>
          <a:noFill/>
          <a:ln w="9525" cap="flat" cmpd="sng">
            <a:solidFill>
              <a:srgbClr val="5597D3"/>
            </a:solidFill>
            <a:prstDash val="solid"/>
            <a:round/>
            <a:headEnd type="none" w="sm" len="sm"/>
            <a:tailEnd type="triangle" w="med" len="med"/>
          </a:ln>
        </p:spPr>
      </p:cxnSp>
      <p:sp>
        <p:nvSpPr>
          <p:cNvPr id="581" name="Google Shape;581;p8"/>
          <p:cNvSpPr/>
          <p:nvPr/>
        </p:nvSpPr>
        <p:spPr>
          <a:xfrm>
            <a:off x="10586406" y="5490993"/>
            <a:ext cx="4916805" cy="1387884"/>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containers C1 and nginx are using the host network and share the same interface for </a:t>
            </a:r>
            <a:r>
              <a:rPr lang="en-US" sz="2200" b="0" i="1" u="none" strike="noStrike" cap="none">
                <a:solidFill>
                  <a:srgbClr val="3F3F3F"/>
                </a:solidFill>
                <a:latin typeface="Open Sans"/>
                <a:ea typeface="Open Sans"/>
                <a:cs typeface="Open Sans"/>
                <a:sym typeface="Open Sans"/>
              </a:rPr>
              <a:t>eth0.</a:t>
            </a:r>
            <a:endParaRPr sz="2200" b="0" i="1" u="none" strike="noStrike" cap="none">
              <a:solidFill>
                <a:srgbClr val="3F3F3F"/>
              </a:solidFill>
              <a:latin typeface="Open Sans"/>
              <a:ea typeface="Open Sans"/>
              <a:cs typeface="Open Sans"/>
              <a:sym typeface="Open Sans"/>
            </a:endParaRPr>
          </a:p>
        </p:txBody>
      </p:sp>
      <p:sp>
        <p:nvSpPr>
          <p:cNvPr id="582" name="Google Shape;582;p8"/>
          <p:cNvSpPr/>
          <p:nvPr/>
        </p:nvSpPr>
        <p:spPr>
          <a:xfrm>
            <a:off x="3628885" y="7135193"/>
            <a:ext cx="3238632" cy="1091567"/>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583" name="Google Shape;583;p8"/>
          <p:cNvCxnSpPr>
            <a:stCxn id="582" idx="3"/>
            <a:endCxn id="581" idx="1"/>
          </p:cNvCxnSpPr>
          <p:nvPr/>
        </p:nvCxnSpPr>
        <p:spPr>
          <a:xfrm rot="10800000" flipH="1">
            <a:off x="6867517" y="6184876"/>
            <a:ext cx="3718800" cy="1496100"/>
          </a:xfrm>
          <a:prstGeom prst="straightConnector1">
            <a:avLst/>
          </a:prstGeom>
          <a:noFill/>
          <a:ln w="9525" cap="flat" cmpd="sng">
            <a:solidFill>
              <a:srgbClr val="5597D3"/>
            </a:solidFill>
            <a:prstDash val="solid"/>
            <a:round/>
            <a:headEnd type="none" w="sm" len="sm"/>
            <a:tailEnd type="triangle" w="med" len="med"/>
          </a:ln>
        </p:spPr>
      </p:cxnSp>
      <p:sp>
        <p:nvSpPr>
          <p:cNvPr id="584" name="Google Shape;584;p8"/>
          <p:cNvSpPr/>
          <p:nvPr/>
        </p:nvSpPr>
        <p:spPr>
          <a:xfrm>
            <a:off x="1303078" y="3262184"/>
            <a:ext cx="7636527" cy="2570205"/>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585" name="Google Shape;585;p8"/>
          <p:cNvCxnSpPr>
            <a:stCxn id="584" idx="3"/>
            <a:endCxn id="586" idx="1"/>
          </p:cNvCxnSpPr>
          <p:nvPr/>
        </p:nvCxnSpPr>
        <p:spPr>
          <a:xfrm rot="10800000" flipH="1">
            <a:off x="8939605" y="3456786"/>
            <a:ext cx="1646700" cy="1090500"/>
          </a:xfrm>
          <a:prstGeom prst="straightConnector1">
            <a:avLst/>
          </a:prstGeom>
          <a:noFill/>
          <a:ln w="9525" cap="flat" cmpd="sng">
            <a:solidFill>
              <a:srgbClr val="5597D3"/>
            </a:solidFill>
            <a:prstDash val="solid"/>
            <a:round/>
            <a:headEnd type="none" w="sm" len="sm"/>
            <a:tailEnd type="triangle" w="med" len="med"/>
          </a:ln>
        </p:spPr>
      </p:cxnSp>
      <p:sp>
        <p:nvSpPr>
          <p:cNvPr id="586" name="Google Shape;586;p8"/>
          <p:cNvSpPr/>
          <p:nvPr/>
        </p:nvSpPr>
        <p:spPr>
          <a:xfrm>
            <a:off x="10586407" y="2762920"/>
            <a:ext cx="4916805" cy="1387883"/>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These containers connect with each other using a </a:t>
            </a:r>
            <a:r>
              <a:rPr lang="en-US" sz="2200" b="0" i="1" u="none" strike="noStrike" cap="none">
                <a:solidFill>
                  <a:srgbClr val="3F3F3F"/>
                </a:solidFill>
                <a:latin typeface="Open Sans"/>
                <a:ea typeface="Open Sans"/>
                <a:cs typeface="Open Sans"/>
                <a:sym typeface="Open Sans"/>
              </a:rPr>
              <a:t>localhost </a:t>
            </a:r>
            <a:r>
              <a:rPr lang="en-US" sz="2200" b="0" i="0" u="none" strike="noStrike" cap="none">
                <a:solidFill>
                  <a:srgbClr val="3F3F3F"/>
                </a:solidFill>
                <a:latin typeface="Open Sans"/>
                <a:ea typeface="Open Sans"/>
                <a:cs typeface="Open Sans"/>
                <a:sym typeface="Open Sans"/>
              </a:rPr>
              <a:t>on C1.</a:t>
            </a:r>
            <a:endParaRPr sz="2200" b="0" i="1" u="none" strike="noStrike" cap="none">
              <a:solidFill>
                <a:srgbClr val="3F3F3F"/>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g77cd789f11_0_719"/>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Host Network</a:t>
            </a:r>
            <a:endParaRPr/>
          </a:p>
        </p:txBody>
      </p:sp>
      <p:sp>
        <p:nvSpPr>
          <p:cNvPr id="593" name="Google Shape;593;g77cd789f11_0_719"/>
          <p:cNvSpPr/>
          <p:nvPr/>
        </p:nvSpPr>
        <p:spPr>
          <a:xfrm>
            <a:off x="985750" y="2251545"/>
            <a:ext cx="14284500" cy="6399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--network host</a:t>
            </a:r>
            <a:r>
              <a:rPr lang="en-US" sz="2200" b="0" i="0" u="none" strike="noStrike" cap="none">
                <a:solidFill>
                  <a:srgbClr val="3F3F3F"/>
                </a:solidFill>
                <a:latin typeface="Open Sans"/>
                <a:ea typeface="Open Sans"/>
                <a:cs typeface="Open Sans"/>
                <a:sym typeface="Open Sans"/>
              </a:rPr>
              <a:t>: This is passed with command </a:t>
            </a:r>
            <a:r>
              <a:rPr lang="en-US" sz="2200" b="0" i="1" u="none" strike="noStrike" cap="none">
                <a:solidFill>
                  <a:srgbClr val="3F3F3F"/>
                </a:solidFill>
                <a:latin typeface="Open Sans"/>
                <a:ea typeface="Open Sans"/>
                <a:cs typeface="Open Sans"/>
                <a:sym typeface="Open Sans"/>
              </a:rPr>
              <a:t>docker service create </a:t>
            </a:r>
            <a:r>
              <a:rPr lang="en-US" sz="2200" b="0" i="0" u="none" strike="noStrike" cap="none">
                <a:solidFill>
                  <a:srgbClr val="3F3F3F"/>
                </a:solidFill>
                <a:latin typeface="Open Sans"/>
                <a:ea typeface="Open Sans"/>
                <a:cs typeface="Open Sans"/>
                <a:sym typeface="Open Sans"/>
              </a:rPr>
              <a:t>to use a host network for a swarm service.</a:t>
            </a:r>
            <a:endParaRPr sz="2200" b="0" i="1" u="none" strike="noStrike" cap="none">
              <a:solidFill>
                <a:srgbClr val="3F3F3F"/>
              </a:solidFill>
              <a:latin typeface="Open Sans"/>
              <a:ea typeface="Open Sans"/>
              <a:cs typeface="Open Sans"/>
              <a:sym typeface="Open Sans"/>
            </a:endParaRPr>
          </a:p>
        </p:txBody>
      </p:sp>
      <p:sp>
        <p:nvSpPr>
          <p:cNvPr id="594" name="Google Shape;594;g77cd789f11_0_719"/>
          <p:cNvSpPr/>
          <p:nvPr/>
        </p:nvSpPr>
        <p:spPr>
          <a:xfrm>
            <a:off x="985750" y="4685932"/>
            <a:ext cx="14284500" cy="10179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An overlay network is used to manage swarm and service-related traffic.</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Docker daemon host network and ports are used to send data for individual swarm service.</a:t>
            </a:r>
            <a:endParaRPr sz="2200" b="0" i="0" u="none" strike="noStrike" cap="none">
              <a:solidFill>
                <a:srgbClr val="3F3F3F"/>
              </a:solidFill>
              <a:latin typeface="Open Sans"/>
              <a:ea typeface="Open Sans"/>
              <a:cs typeface="Open Sans"/>
              <a:sym typeface="Open Sans"/>
            </a:endParaRPr>
          </a:p>
        </p:txBody>
      </p:sp>
      <p:sp>
        <p:nvSpPr>
          <p:cNvPr id="595" name="Google Shape;595;g77cd789f11_0_719"/>
          <p:cNvSpPr/>
          <p:nvPr/>
        </p:nvSpPr>
        <p:spPr>
          <a:xfrm>
            <a:off x="985750" y="3718736"/>
            <a:ext cx="2157600" cy="541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Features:</a:t>
            </a:r>
            <a:endParaRPr sz="2200" b="0" i="0" u="none" strike="noStrike" cap="none">
              <a:solidFill>
                <a:schemeClr val="lt1"/>
              </a:solidFill>
              <a:latin typeface="Open Sans"/>
              <a:ea typeface="Open Sans"/>
              <a:cs typeface="Open Sans"/>
              <a:sym typeface="Open Sans"/>
            </a:endParaRPr>
          </a:p>
        </p:txBody>
      </p:sp>
      <p:sp>
        <p:nvSpPr>
          <p:cNvPr id="596" name="Google Shape;596;g77cd789f11_0_719"/>
          <p:cNvSpPr/>
          <p:nvPr/>
        </p:nvSpPr>
        <p:spPr>
          <a:xfrm>
            <a:off x="2993234" y="6993604"/>
            <a:ext cx="8844300" cy="6144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Note: The host networking driver only works on Linux hosts.</a:t>
            </a:r>
            <a:endParaRPr sz="1400" b="0" i="0" u="none" strike="noStrike" cap="none">
              <a:solidFill>
                <a:srgbClr val="000000"/>
              </a:solidFill>
              <a:latin typeface="Arial"/>
              <a:ea typeface="Arial"/>
              <a:cs typeface="Arial"/>
              <a:sym typeface="Arial"/>
            </a:endParaRPr>
          </a:p>
        </p:txBody>
      </p:sp>
      <p:pic>
        <p:nvPicPr>
          <p:cNvPr id="597" name="Google Shape;597;g77cd789f11_0_719"/>
          <p:cNvPicPr preferRelativeResize="0"/>
          <p:nvPr/>
        </p:nvPicPr>
        <p:blipFill rotWithShape="1">
          <a:blip r:embed="rId3">
            <a:alphaModFix/>
          </a:blip>
          <a:srcRect/>
          <a:stretch/>
        </p:blipFill>
        <p:spPr>
          <a:xfrm>
            <a:off x="5669601" y="568058"/>
            <a:ext cx="4916804" cy="481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g77cd789f11_0_1886"/>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Create a Host Network</a:t>
            </a:r>
            <a:endParaRPr/>
          </a:p>
        </p:txBody>
      </p:sp>
      <p:sp>
        <p:nvSpPr>
          <p:cNvPr id="603" name="Google Shape;603;g77cd789f11_0_1886"/>
          <p:cNvSpPr txBox="1">
            <a:spLocks noGrp="1"/>
          </p:cNvSpPr>
          <p:nvPr>
            <p:ph type="body" idx="1"/>
          </p:nvPr>
        </p:nvSpPr>
        <p:spPr>
          <a:xfrm>
            <a:off x="1902100" y="2363475"/>
            <a:ext cx="12451800" cy="54861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1100"/>
              <a:buNone/>
            </a:pPr>
            <a:r>
              <a:rPr lang="en-US" b="1"/>
              <a:t>Problem Statement:</a:t>
            </a:r>
            <a:r>
              <a:rPr lang="en-US"/>
              <a:t> You have been asked to create a host network so that your container gets its own IP address allocation and is not isolated from the host.</a:t>
            </a:r>
            <a:endParaRPr/>
          </a:p>
          <a:p>
            <a:pPr marL="0" lvl="0" indent="0" algn="l" rtl="0">
              <a:lnSpc>
                <a:spcPct val="100000"/>
              </a:lnSpc>
              <a:spcBef>
                <a:spcPts val="1000"/>
              </a:spcBef>
              <a:spcAft>
                <a:spcPts val="0"/>
              </a:spcAft>
              <a:buSzPts val="1100"/>
              <a:buNone/>
            </a:pPr>
            <a:endParaRPr/>
          </a:p>
          <a:p>
            <a:pPr marL="0" lvl="0" indent="0" algn="l" rtl="0">
              <a:lnSpc>
                <a:spcPct val="100000"/>
              </a:lnSpc>
              <a:spcBef>
                <a:spcPts val="1000"/>
              </a:spcBef>
              <a:spcAft>
                <a:spcPts val="0"/>
              </a:spcAft>
              <a:buSzPts val="11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Create and start the container as a detached process.</a:t>
            </a:r>
            <a:endParaRPr/>
          </a:p>
          <a:p>
            <a:pPr marL="457200" lvl="0" indent="-368300" algn="l" rtl="0">
              <a:lnSpc>
                <a:spcPct val="150000"/>
              </a:lnSpc>
              <a:spcBef>
                <a:spcPts val="0"/>
              </a:spcBef>
              <a:spcAft>
                <a:spcPts val="0"/>
              </a:spcAft>
              <a:buSzPts val="2200"/>
              <a:buFont typeface="Open Sans"/>
              <a:buAutoNum type="arabicPeriod"/>
            </a:pPr>
            <a:r>
              <a:rPr lang="en-US"/>
              <a:t>Access Nginx by browsing to </a:t>
            </a:r>
            <a:r>
              <a:rPr lang="en-US" i="1"/>
              <a:t>http://localhost:80/</a:t>
            </a:r>
            <a:r>
              <a:rPr lang="en-US"/>
              <a:t>.</a:t>
            </a:r>
            <a:endParaRPr/>
          </a:p>
          <a:p>
            <a:pPr marL="457200" lvl="0" indent="-368300" algn="l" rtl="0">
              <a:lnSpc>
                <a:spcPct val="150000"/>
              </a:lnSpc>
              <a:spcBef>
                <a:spcPts val="0"/>
              </a:spcBef>
              <a:spcAft>
                <a:spcPts val="0"/>
              </a:spcAft>
              <a:buSzPts val="2200"/>
              <a:buFont typeface="Open Sans"/>
              <a:buAutoNum type="arabicPeriod"/>
            </a:pPr>
            <a:r>
              <a:rPr lang="en-US"/>
              <a:t>Examine all network interfaces and verify that a new one is not created.</a:t>
            </a:r>
            <a:endParaRPr/>
          </a:p>
          <a:p>
            <a:pPr marL="457200" lvl="0" indent="-368300" algn="l" rtl="0">
              <a:lnSpc>
                <a:spcPct val="150000"/>
              </a:lnSpc>
              <a:spcBef>
                <a:spcPts val="0"/>
              </a:spcBef>
              <a:spcAft>
                <a:spcPts val="0"/>
              </a:spcAft>
              <a:buSzPts val="2200"/>
              <a:buFont typeface="Open Sans"/>
              <a:buAutoNum type="arabicPeriod"/>
            </a:pPr>
            <a:r>
              <a:rPr lang="en-US"/>
              <a:t>Verify which process is bound to port 80 by using the netstat command.</a:t>
            </a:r>
            <a:endParaRPr/>
          </a:p>
          <a:p>
            <a:pPr marL="457200" lvl="0" indent="-368300" algn="l" rtl="0">
              <a:lnSpc>
                <a:spcPct val="150000"/>
              </a:lnSpc>
              <a:spcBef>
                <a:spcPts val="0"/>
              </a:spcBef>
              <a:spcAft>
                <a:spcPts val="0"/>
              </a:spcAft>
              <a:buSzPts val="2200"/>
              <a:buFont typeface="Open Sans"/>
              <a:buAutoNum type="arabicPeriod"/>
            </a:pPr>
            <a:r>
              <a:rPr lang="en-US"/>
              <a:t>Stop the container.</a:t>
            </a:r>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77cd789f11_0_922"/>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Overlay Network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
          <p:cNvSpPr txBox="1">
            <a:spLocks noGrp="1"/>
          </p:cNvSpPr>
          <p:nvPr>
            <p:ph type="body" idx="1"/>
          </p:nvPr>
        </p:nvSpPr>
        <p:spPr>
          <a:xfrm>
            <a:off x="3075051" y="4114800"/>
            <a:ext cx="6960049" cy="914400"/>
          </a:xfrm>
          <a:prstGeom prst="rect">
            <a:avLst/>
          </a:prstGeom>
          <a:noFill/>
          <a:ln>
            <a:noFill/>
          </a:ln>
        </p:spPr>
        <p:txBody>
          <a:bodyPr spcFirstLastPara="1" wrap="square" lIns="91425" tIns="91425" rIns="91425" bIns="91425" anchor="t" anchorCtr="0">
            <a:noAutofit/>
          </a:bodyPr>
          <a:lstStyle/>
          <a:p>
            <a:pPr marL="67736" lvl="0" indent="0" algn="l" rtl="0">
              <a:lnSpc>
                <a:spcPct val="90000"/>
              </a:lnSpc>
              <a:spcBef>
                <a:spcPts val="1000"/>
              </a:spcBef>
              <a:spcAft>
                <a:spcPts val="0"/>
              </a:spcAft>
              <a:buSzPts val="2800"/>
              <a:buNone/>
            </a:pPr>
            <a:r>
              <a:rPr lang="en-US"/>
              <a:t>Networking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g77cd789f11_0_926"/>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Overlay Network: Overview</a:t>
            </a:r>
            <a:endParaRPr/>
          </a:p>
        </p:txBody>
      </p:sp>
      <p:pic>
        <p:nvPicPr>
          <p:cNvPr id="615" name="Google Shape;615;g77cd789f11_0_926"/>
          <p:cNvPicPr preferRelativeResize="0"/>
          <p:nvPr/>
        </p:nvPicPr>
        <p:blipFill rotWithShape="1">
          <a:blip r:embed="rId3">
            <a:alphaModFix/>
          </a:blip>
          <a:srcRect/>
          <a:stretch/>
        </p:blipFill>
        <p:spPr>
          <a:xfrm>
            <a:off x="4855869" y="568058"/>
            <a:ext cx="6544269" cy="481699"/>
          </a:xfrm>
          <a:prstGeom prst="rect">
            <a:avLst/>
          </a:prstGeom>
          <a:noFill/>
          <a:ln>
            <a:noFill/>
          </a:ln>
        </p:spPr>
      </p:pic>
      <p:sp>
        <p:nvSpPr>
          <p:cNvPr id="616" name="Google Shape;616;g77cd789f11_0_926"/>
          <p:cNvSpPr/>
          <p:nvPr/>
        </p:nvSpPr>
        <p:spPr>
          <a:xfrm>
            <a:off x="1813060" y="1461548"/>
            <a:ext cx="13138800" cy="5415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Overlay network driver: It creates a distributed network among multiple Docker daemon hosts.</a:t>
            </a:r>
            <a:endParaRPr sz="2200" b="0" i="0" u="none" strike="noStrike" cap="none">
              <a:solidFill>
                <a:srgbClr val="3F3F3F"/>
              </a:solidFill>
              <a:latin typeface="Open Sans"/>
              <a:ea typeface="Open Sans"/>
              <a:cs typeface="Open Sans"/>
              <a:sym typeface="Open Sans"/>
            </a:endParaRPr>
          </a:p>
        </p:txBody>
      </p:sp>
      <p:grpSp>
        <p:nvGrpSpPr>
          <p:cNvPr id="617" name="Google Shape;617;g77cd789f11_0_926"/>
          <p:cNvGrpSpPr/>
          <p:nvPr/>
        </p:nvGrpSpPr>
        <p:grpSpPr>
          <a:xfrm>
            <a:off x="4316896" y="3246839"/>
            <a:ext cx="7449612" cy="3666926"/>
            <a:chOff x="2416637" y="3392847"/>
            <a:chExt cx="11254891" cy="5056434"/>
          </a:xfrm>
        </p:grpSpPr>
        <p:sp>
          <p:nvSpPr>
            <p:cNvPr id="618" name="Google Shape;618;g77cd789f11_0_926"/>
            <p:cNvSpPr/>
            <p:nvPr/>
          </p:nvSpPr>
          <p:spPr>
            <a:xfrm>
              <a:off x="2416637" y="3392848"/>
              <a:ext cx="4520100" cy="3008100"/>
            </a:xfrm>
            <a:prstGeom prst="roundRect">
              <a:avLst>
                <a:gd name="adj" fmla="val 10702"/>
              </a:avLst>
            </a:prstGeom>
            <a:solidFill>
              <a:schemeClr val="lt1"/>
            </a:solidFill>
            <a:ln w="25400" cap="flat" cmpd="sng">
              <a:solidFill>
                <a:srgbClr val="8DA9DB"/>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Host 1</a:t>
              </a:r>
              <a:endParaRPr sz="1400" b="0" i="0" u="none" strike="noStrike" cap="none">
                <a:solidFill>
                  <a:srgbClr val="000000"/>
                </a:solidFill>
                <a:latin typeface="Arial"/>
                <a:ea typeface="Arial"/>
                <a:cs typeface="Arial"/>
                <a:sym typeface="Arial"/>
              </a:endParaRPr>
            </a:p>
          </p:txBody>
        </p:sp>
        <p:sp>
          <p:nvSpPr>
            <p:cNvPr id="619" name="Google Shape;619;g77cd789f11_0_926"/>
            <p:cNvSpPr/>
            <p:nvPr/>
          </p:nvSpPr>
          <p:spPr>
            <a:xfrm>
              <a:off x="9151428" y="3392847"/>
              <a:ext cx="4520100" cy="3008100"/>
            </a:xfrm>
            <a:prstGeom prst="roundRect">
              <a:avLst>
                <a:gd name="adj" fmla="val 10702"/>
              </a:avLst>
            </a:prstGeom>
            <a:solidFill>
              <a:schemeClr val="lt1"/>
            </a:solidFill>
            <a:ln w="25400" cap="flat" cmpd="sng">
              <a:solidFill>
                <a:srgbClr val="8DA9DB"/>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Host 2</a:t>
              </a:r>
              <a:endParaRPr sz="1400" b="0" i="0" u="none" strike="noStrike" cap="none">
                <a:solidFill>
                  <a:srgbClr val="000000"/>
                </a:solidFill>
                <a:latin typeface="Arial"/>
                <a:ea typeface="Arial"/>
                <a:cs typeface="Arial"/>
                <a:sym typeface="Arial"/>
              </a:endParaRPr>
            </a:p>
          </p:txBody>
        </p:sp>
        <p:sp>
          <p:nvSpPr>
            <p:cNvPr id="620" name="Google Shape;620;g77cd789f11_0_926"/>
            <p:cNvSpPr/>
            <p:nvPr/>
          </p:nvSpPr>
          <p:spPr>
            <a:xfrm>
              <a:off x="4766251" y="5174896"/>
              <a:ext cx="6723600" cy="641100"/>
            </a:xfrm>
            <a:prstGeom prst="roundRect">
              <a:avLst>
                <a:gd name="adj" fmla="val 10702"/>
              </a:avLst>
            </a:prstGeom>
            <a:solidFill>
              <a:srgbClr val="DDEAF6"/>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Overlay</a:t>
              </a:r>
              <a:endParaRPr sz="2200" b="0" i="1" u="none" strike="noStrike" cap="none">
                <a:solidFill>
                  <a:srgbClr val="3F3F3F"/>
                </a:solidFill>
                <a:latin typeface="Open Sans"/>
                <a:ea typeface="Open Sans"/>
                <a:cs typeface="Open Sans"/>
                <a:sym typeface="Open Sans"/>
              </a:endParaRPr>
            </a:p>
          </p:txBody>
        </p:sp>
        <p:cxnSp>
          <p:nvCxnSpPr>
            <p:cNvPr id="621" name="Google Shape;621;g77cd789f11_0_926"/>
            <p:cNvCxnSpPr>
              <a:stCxn id="618" idx="2"/>
              <a:endCxn id="619" idx="2"/>
            </p:cNvCxnSpPr>
            <p:nvPr/>
          </p:nvCxnSpPr>
          <p:spPr>
            <a:xfrm rot="-5400000" flipH="1">
              <a:off x="8043587" y="3034048"/>
              <a:ext cx="900" cy="6734700"/>
            </a:xfrm>
            <a:prstGeom prst="bentConnector3">
              <a:avLst>
                <a:gd name="adj1" fmla="val 199330727"/>
              </a:avLst>
            </a:prstGeom>
            <a:noFill/>
            <a:ln w="9525" cap="flat" cmpd="sng">
              <a:solidFill>
                <a:srgbClr val="5597D3"/>
              </a:solidFill>
              <a:prstDash val="solid"/>
              <a:round/>
              <a:headEnd type="none" w="sm" len="sm"/>
              <a:tailEnd type="none" w="sm" len="sm"/>
            </a:ln>
          </p:spPr>
        </p:cxnSp>
        <p:sp>
          <p:nvSpPr>
            <p:cNvPr id="622" name="Google Shape;622;g77cd789f11_0_926"/>
            <p:cNvSpPr/>
            <p:nvPr/>
          </p:nvSpPr>
          <p:spPr>
            <a:xfrm>
              <a:off x="7620000" y="7567281"/>
              <a:ext cx="1016100" cy="882000"/>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623" name="Google Shape;623;g77cd789f11_0_926"/>
            <p:cNvCxnSpPr>
              <a:stCxn id="622" idx="1"/>
              <a:endCxn id="622" idx="5"/>
            </p:cNvCxnSpPr>
            <p:nvPr/>
          </p:nvCxnSpPr>
          <p:spPr>
            <a:xfrm>
              <a:off x="7768804" y="7696447"/>
              <a:ext cx="718500" cy="623700"/>
            </a:xfrm>
            <a:prstGeom prst="straightConnector1">
              <a:avLst/>
            </a:prstGeom>
            <a:noFill/>
            <a:ln w="9525" cap="flat" cmpd="sng">
              <a:solidFill>
                <a:schemeClr val="dk1"/>
              </a:solidFill>
              <a:prstDash val="solid"/>
              <a:round/>
              <a:headEnd type="none" w="sm" len="sm"/>
              <a:tailEnd type="none" w="sm" len="sm"/>
            </a:ln>
          </p:spPr>
        </p:cxnSp>
        <p:cxnSp>
          <p:nvCxnSpPr>
            <p:cNvPr id="624" name="Google Shape;624;g77cd789f11_0_926"/>
            <p:cNvCxnSpPr>
              <a:endCxn id="622" idx="3"/>
            </p:cNvCxnSpPr>
            <p:nvPr/>
          </p:nvCxnSpPr>
          <p:spPr>
            <a:xfrm flipH="1">
              <a:off x="7768804" y="7719815"/>
              <a:ext cx="718800" cy="60030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9"/>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Overlay Network</a:t>
            </a:r>
            <a:endParaRPr/>
          </a:p>
        </p:txBody>
      </p:sp>
      <p:pic>
        <p:nvPicPr>
          <p:cNvPr id="631" name="Google Shape;631;p9"/>
          <p:cNvPicPr preferRelativeResize="0"/>
          <p:nvPr/>
        </p:nvPicPr>
        <p:blipFill rotWithShape="1">
          <a:blip r:embed="rId3">
            <a:alphaModFix/>
          </a:blip>
          <a:srcRect/>
          <a:stretch/>
        </p:blipFill>
        <p:spPr>
          <a:xfrm>
            <a:off x="5423760" y="568058"/>
            <a:ext cx="5408486" cy="481699"/>
          </a:xfrm>
          <a:prstGeom prst="rect">
            <a:avLst/>
          </a:prstGeom>
          <a:noFill/>
          <a:ln>
            <a:noFill/>
          </a:ln>
        </p:spPr>
      </p:pic>
      <p:sp>
        <p:nvSpPr>
          <p:cNvPr id="632" name="Google Shape;632;p9"/>
          <p:cNvSpPr/>
          <p:nvPr/>
        </p:nvSpPr>
        <p:spPr>
          <a:xfrm>
            <a:off x="612630" y="8769905"/>
            <a:ext cx="8128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3F3F3F"/>
                </a:solidFill>
                <a:latin typeface="Open Sans"/>
                <a:ea typeface="Open Sans"/>
                <a:cs typeface="Open Sans"/>
                <a:sym typeface="Open Sans"/>
              </a:rPr>
              <a:t>https://success.docker.com/article/networking#overlaydrivernetworkarchitecture</a:t>
            </a:r>
            <a:endParaRPr sz="1400" b="0" i="0" u="none" strike="noStrike" cap="none">
              <a:solidFill>
                <a:srgbClr val="000000"/>
              </a:solidFill>
              <a:latin typeface="Arial"/>
              <a:ea typeface="Arial"/>
              <a:cs typeface="Arial"/>
              <a:sym typeface="Arial"/>
            </a:endParaRPr>
          </a:p>
        </p:txBody>
      </p:sp>
      <p:sp>
        <p:nvSpPr>
          <p:cNvPr id="633" name="Google Shape;633;p9"/>
          <p:cNvSpPr/>
          <p:nvPr/>
        </p:nvSpPr>
        <p:spPr>
          <a:xfrm>
            <a:off x="8412227" y="4564530"/>
            <a:ext cx="5945797" cy="588599"/>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 </a:t>
            </a:r>
            <a:r>
              <a:rPr lang="en-US" sz="2200" b="0" i="1" u="none" strike="noStrike" cap="none">
                <a:solidFill>
                  <a:srgbClr val="3F3F3F"/>
                </a:solidFill>
                <a:latin typeface="Open Sans"/>
                <a:ea typeface="Open Sans"/>
                <a:cs typeface="Open Sans"/>
                <a:sym typeface="Open Sans"/>
              </a:rPr>
              <a:t>ovnet</a:t>
            </a:r>
            <a:r>
              <a:rPr lang="en-US" sz="2200" b="0" i="0" u="none" strike="noStrike" cap="none">
                <a:solidFill>
                  <a:srgbClr val="3F3F3F"/>
                </a:solidFill>
                <a:latin typeface="Open Sans"/>
                <a:ea typeface="Open Sans"/>
                <a:cs typeface="Open Sans"/>
                <a:sym typeface="Open Sans"/>
              </a:rPr>
              <a:t> is a bridge with the overlay driver </a:t>
            </a:r>
            <a:endParaRPr sz="2200" b="0" i="1" u="none" strike="noStrike" cap="none">
              <a:solidFill>
                <a:srgbClr val="3F3F3F"/>
              </a:solidFill>
              <a:latin typeface="Open Sans"/>
              <a:ea typeface="Open Sans"/>
              <a:cs typeface="Open Sans"/>
              <a:sym typeface="Open Sans"/>
            </a:endParaRPr>
          </a:p>
        </p:txBody>
      </p:sp>
      <p:sp>
        <p:nvSpPr>
          <p:cNvPr id="634" name="Google Shape;634;p9"/>
          <p:cNvSpPr/>
          <p:nvPr/>
        </p:nvSpPr>
        <p:spPr>
          <a:xfrm>
            <a:off x="2547958" y="1049757"/>
            <a:ext cx="11160084" cy="535090"/>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Provisioning for an overlay network is automated by Docker Swarm control plane.</a:t>
            </a:r>
            <a:endParaRPr sz="2200" b="0" i="1" u="none" strike="noStrike" cap="none">
              <a:solidFill>
                <a:srgbClr val="3F3F3F"/>
              </a:solidFill>
              <a:latin typeface="Open Sans"/>
              <a:ea typeface="Open Sans"/>
              <a:cs typeface="Open Sans"/>
              <a:sym typeface="Open Sans"/>
            </a:endParaRPr>
          </a:p>
        </p:txBody>
      </p:sp>
      <p:grpSp>
        <p:nvGrpSpPr>
          <p:cNvPr id="635" name="Google Shape;635;p9"/>
          <p:cNvGrpSpPr/>
          <p:nvPr/>
        </p:nvGrpSpPr>
        <p:grpSpPr>
          <a:xfrm>
            <a:off x="612630" y="1816328"/>
            <a:ext cx="6091581" cy="6820951"/>
            <a:chOff x="612630" y="1816328"/>
            <a:chExt cx="6091581" cy="6820951"/>
          </a:xfrm>
        </p:grpSpPr>
        <p:pic>
          <p:nvPicPr>
            <p:cNvPr id="636" name="Google Shape;636;p9"/>
            <p:cNvPicPr preferRelativeResize="0"/>
            <p:nvPr/>
          </p:nvPicPr>
          <p:blipFill rotWithShape="1">
            <a:blip r:embed="rId4">
              <a:alphaModFix/>
            </a:blip>
            <a:srcRect/>
            <a:stretch/>
          </p:blipFill>
          <p:spPr>
            <a:xfrm>
              <a:off x="612630" y="1816328"/>
              <a:ext cx="6091581" cy="6820951"/>
            </a:xfrm>
            <a:prstGeom prst="rect">
              <a:avLst/>
            </a:prstGeom>
            <a:noFill/>
            <a:ln>
              <a:noFill/>
            </a:ln>
          </p:spPr>
        </p:pic>
        <p:sp>
          <p:nvSpPr>
            <p:cNvPr id="637" name="Google Shape;637;p9"/>
            <p:cNvSpPr/>
            <p:nvPr/>
          </p:nvSpPr>
          <p:spPr>
            <a:xfrm>
              <a:off x="3798200" y="5186496"/>
              <a:ext cx="1932469" cy="820111"/>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sp>
          <p:nvSpPr>
            <p:cNvPr id="638" name="Google Shape;638;p9"/>
            <p:cNvSpPr/>
            <p:nvPr/>
          </p:nvSpPr>
          <p:spPr>
            <a:xfrm>
              <a:off x="1787265" y="5186496"/>
              <a:ext cx="1932469" cy="820111"/>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grpSp>
      <p:cxnSp>
        <p:nvCxnSpPr>
          <p:cNvPr id="639" name="Google Shape;639;p9"/>
          <p:cNvCxnSpPr>
            <a:stCxn id="638" idx="2"/>
            <a:endCxn id="640" idx="1"/>
          </p:cNvCxnSpPr>
          <p:nvPr/>
        </p:nvCxnSpPr>
        <p:spPr>
          <a:xfrm>
            <a:off x="2753500" y="6006607"/>
            <a:ext cx="5658600" cy="974100"/>
          </a:xfrm>
          <a:prstGeom prst="straightConnector1">
            <a:avLst/>
          </a:prstGeom>
          <a:noFill/>
          <a:ln w="9525" cap="flat" cmpd="sng">
            <a:solidFill>
              <a:srgbClr val="5597D3"/>
            </a:solidFill>
            <a:prstDash val="solid"/>
            <a:round/>
            <a:headEnd type="none" w="sm" len="sm"/>
            <a:tailEnd type="triangle" w="med" len="med"/>
          </a:ln>
        </p:spPr>
      </p:cxnSp>
      <p:sp>
        <p:nvSpPr>
          <p:cNvPr id="640" name="Google Shape;640;p9"/>
          <p:cNvSpPr/>
          <p:nvPr/>
        </p:nvSpPr>
        <p:spPr>
          <a:xfrm>
            <a:off x="8412227" y="6686434"/>
            <a:ext cx="5945797" cy="588599"/>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a:t>
            </a:r>
            <a:r>
              <a:rPr lang="en-US" sz="2200" b="0" i="1" u="none" strike="noStrike" cap="none">
                <a:solidFill>
                  <a:srgbClr val="3F3F3F"/>
                </a:solidFill>
                <a:latin typeface="Open Sans"/>
                <a:ea typeface="Open Sans"/>
                <a:cs typeface="Open Sans"/>
                <a:sym typeface="Open Sans"/>
              </a:rPr>
              <a:t>docker_gwbridge</a:t>
            </a:r>
            <a:r>
              <a:rPr lang="en-US" sz="2200" b="0" i="0" u="none" strike="noStrike" cap="none">
                <a:solidFill>
                  <a:srgbClr val="3F3F3F"/>
                </a:solidFill>
                <a:latin typeface="Open Sans"/>
                <a:ea typeface="Open Sans"/>
                <a:cs typeface="Open Sans"/>
                <a:sym typeface="Open Sans"/>
              </a:rPr>
              <a:t> is an egress bridge</a:t>
            </a:r>
            <a:endParaRPr sz="2200" b="0" i="1" u="none" strike="noStrike" cap="none">
              <a:solidFill>
                <a:srgbClr val="3F3F3F"/>
              </a:solidFill>
              <a:latin typeface="Open Sans"/>
              <a:ea typeface="Open Sans"/>
              <a:cs typeface="Open Sans"/>
              <a:sym typeface="Open Sans"/>
            </a:endParaRPr>
          </a:p>
        </p:txBody>
      </p:sp>
      <p:cxnSp>
        <p:nvCxnSpPr>
          <p:cNvPr id="641" name="Google Shape;641;p9"/>
          <p:cNvCxnSpPr>
            <a:stCxn id="637" idx="3"/>
            <a:endCxn id="633" idx="1"/>
          </p:cNvCxnSpPr>
          <p:nvPr/>
        </p:nvCxnSpPr>
        <p:spPr>
          <a:xfrm rot="10800000" flipH="1">
            <a:off x="5730669" y="4858852"/>
            <a:ext cx="2681700" cy="737700"/>
          </a:xfrm>
          <a:prstGeom prst="straightConnector1">
            <a:avLst/>
          </a:prstGeom>
          <a:noFill/>
          <a:ln w="9525" cap="flat" cmpd="sng">
            <a:solidFill>
              <a:srgbClr val="5597D3"/>
            </a:solidFill>
            <a:prstDash val="solid"/>
            <a:round/>
            <a:headEnd type="none" w="sm" len="sm"/>
            <a:tailEnd type="triangle" w="med" len="med"/>
          </a:ln>
        </p:spPr>
      </p:cxnSp>
      <p:sp>
        <p:nvSpPr>
          <p:cNvPr id="642" name="Google Shape;642;p9"/>
          <p:cNvSpPr/>
          <p:nvPr/>
        </p:nvSpPr>
        <p:spPr>
          <a:xfrm>
            <a:off x="2146480" y="4546494"/>
            <a:ext cx="3271018" cy="538289"/>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643" name="Google Shape;643;p9"/>
          <p:cNvCxnSpPr>
            <a:stCxn id="642" idx="3"/>
            <a:endCxn id="644" idx="1"/>
          </p:cNvCxnSpPr>
          <p:nvPr/>
        </p:nvCxnSpPr>
        <p:spPr>
          <a:xfrm rot="10800000" flipH="1">
            <a:off x="5417498" y="2751939"/>
            <a:ext cx="2994600" cy="2063700"/>
          </a:xfrm>
          <a:prstGeom prst="straightConnector1">
            <a:avLst/>
          </a:prstGeom>
          <a:noFill/>
          <a:ln w="9525" cap="flat" cmpd="sng">
            <a:solidFill>
              <a:srgbClr val="5597D3"/>
            </a:solidFill>
            <a:prstDash val="solid"/>
            <a:round/>
            <a:headEnd type="none" w="sm" len="sm"/>
            <a:tailEnd type="triangle" w="med" len="med"/>
          </a:ln>
        </p:spPr>
      </p:cxnSp>
      <p:sp>
        <p:nvSpPr>
          <p:cNvPr id="644" name="Google Shape;644;p9"/>
          <p:cNvSpPr/>
          <p:nvPr/>
        </p:nvSpPr>
        <p:spPr>
          <a:xfrm>
            <a:off x="8412227" y="2457566"/>
            <a:ext cx="5945796" cy="588600"/>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Virtual ethernet interfaces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grpSp>
        <p:nvGrpSpPr>
          <p:cNvPr id="650" name="Google Shape;650;g77cd789f11_0_941"/>
          <p:cNvGrpSpPr/>
          <p:nvPr/>
        </p:nvGrpSpPr>
        <p:grpSpPr>
          <a:xfrm>
            <a:off x="2925168" y="2564671"/>
            <a:ext cx="6315026" cy="3090672"/>
            <a:chOff x="1813060" y="2945672"/>
            <a:chExt cx="6315026" cy="3090672"/>
          </a:xfrm>
        </p:grpSpPr>
        <p:sp>
          <p:nvSpPr>
            <p:cNvPr id="651" name="Google Shape;651;g77cd789f11_0_941"/>
            <p:cNvSpPr/>
            <p:nvPr/>
          </p:nvSpPr>
          <p:spPr>
            <a:xfrm>
              <a:off x="5576586" y="2945672"/>
              <a:ext cx="2551500" cy="4920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Ingress</a:t>
              </a:r>
              <a:endParaRPr sz="1400" b="0" i="0" u="none" strike="noStrike" cap="none">
                <a:solidFill>
                  <a:srgbClr val="000000"/>
                </a:solidFill>
                <a:latin typeface="Arial"/>
                <a:ea typeface="Arial"/>
                <a:cs typeface="Arial"/>
                <a:sym typeface="Arial"/>
              </a:endParaRPr>
            </a:p>
          </p:txBody>
        </p:sp>
        <p:sp>
          <p:nvSpPr>
            <p:cNvPr id="652" name="Google Shape;652;g77cd789f11_0_941"/>
            <p:cNvSpPr/>
            <p:nvPr/>
          </p:nvSpPr>
          <p:spPr>
            <a:xfrm>
              <a:off x="5576586" y="5544344"/>
              <a:ext cx="2551500" cy="4920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docker_gwbridge</a:t>
              </a:r>
              <a:endParaRPr sz="2200" b="0" i="1" u="none" strike="noStrike" cap="none">
                <a:solidFill>
                  <a:srgbClr val="3F3F3F"/>
                </a:solidFill>
                <a:latin typeface="Open Sans"/>
                <a:ea typeface="Open Sans"/>
                <a:cs typeface="Open Sans"/>
                <a:sym typeface="Open Sans"/>
              </a:endParaRPr>
            </a:p>
          </p:txBody>
        </p:sp>
        <p:sp>
          <p:nvSpPr>
            <p:cNvPr id="653" name="Google Shape;653;g77cd789f11_0_941"/>
            <p:cNvSpPr/>
            <p:nvPr/>
          </p:nvSpPr>
          <p:spPr>
            <a:xfrm>
              <a:off x="1813060" y="4203483"/>
              <a:ext cx="1584300" cy="4920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Swarm</a:t>
              </a:r>
              <a:endParaRPr sz="1400" b="0" i="0" u="none" strike="noStrike" cap="none">
                <a:solidFill>
                  <a:srgbClr val="000000"/>
                </a:solidFill>
                <a:latin typeface="Arial"/>
                <a:ea typeface="Arial"/>
                <a:cs typeface="Arial"/>
                <a:sym typeface="Arial"/>
              </a:endParaRPr>
            </a:p>
          </p:txBody>
        </p:sp>
        <p:cxnSp>
          <p:nvCxnSpPr>
            <p:cNvPr id="654" name="Google Shape;654;g77cd789f11_0_941"/>
            <p:cNvCxnSpPr>
              <a:stCxn id="653" idx="3"/>
              <a:endCxn id="651" idx="1"/>
            </p:cNvCxnSpPr>
            <p:nvPr/>
          </p:nvCxnSpPr>
          <p:spPr>
            <a:xfrm rot="10800000" flipH="1">
              <a:off x="3397360" y="3191583"/>
              <a:ext cx="2179200" cy="1257900"/>
            </a:xfrm>
            <a:prstGeom prst="bentConnector3">
              <a:avLst>
                <a:gd name="adj1" fmla="val 50001"/>
              </a:avLst>
            </a:prstGeom>
            <a:noFill/>
            <a:ln w="9525" cap="flat" cmpd="sng">
              <a:solidFill>
                <a:srgbClr val="5597D3"/>
              </a:solidFill>
              <a:prstDash val="solid"/>
              <a:round/>
              <a:headEnd type="none" w="sm" len="sm"/>
              <a:tailEnd type="triangle" w="med" len="med"/>
            </a:ln>
          </p:spPr>
        </p:cxnSp>
        <p:cxnSp>
          <p:nvCxnSpPr>
            <p:cNvPr id="655" name="Google Shape;655;g77cd789f11_0_941"/>
            <p:cNvCxnSpPr>
              <a:stCxn id="653" idx="3"/>
              <a:endCxn id="652" idx="1"/>
            </p:cNvCxnSpPr>
            <p:nvPr/>
          </p:nvCxnSpPr>
          <p:spPr>
            <a:xfrm>
              <a:off x="3397360" y="4449483"/>
              <a:ext cx="2179200" cy="1341000"/>
            </a:xfrm>
            <a:prstGeom prst="bentConnector3">
              <a:avLst>
                <a:gd name="adj1" fmla="val 50001"/>
              </a:avLst>
            </a:prstGeom>
            <a:noFill/>
            <a:ln w="9525" cap="flat" cmpd="sng">
              <a:solidFill>
                <a:srgbClr val="5597D3"/>
              </a:solidFill>
              <a:prstDash val="solid"/>
              <a:round/>
              <a:headEnd type="none" w="sm" len="sm"/>
              <a:tailEnd type="triangle" w="med" len="med"/>
            </a:ln>
          </p:spPr>
        </p:cxnSp>
        <p:sp>
          <p:nvSpPr>
            <p:cNvPr id="656" name="Google Shape;656;g77cd789f11_0_941"/>
            <p:cNvSpPr txBox="1"/>
            <p:nvPr/>
          </p:nvSpPr>
          <p:spPr>
            <a:xfrm>
              <a:off x="3406729" y="4033959"/>
              <a:ext cx="11358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creates</a:t>
              </a:r>
              <a:endParaRPr sz="2200" b="0" i="0" u="none" strike="noStrike" cap="none">
                <a:solidFill>
                  <a:srgbClr val="3F3F3F"/>
                </a:solidFill>
                <a:latin typeface="Open Sans"/>
                <a:ea typeface="Open Sans"/>
                <a:cs typeface="Open Sans"/>
                <a:sym typeface="Open Sans"/>
              </a:endParaRPr>
            </a:p>
          </p:txBody>
        </p:sp>
      </p:grpSp>
      <p:sp>
        <p:nvSpPr>
          <p:cNvPr id="657" name="Google Shape;657;g77cd789f11_0_941"/>
          <p:cNvSpPr/>
          <p:nvPr/>
        </p:nvSpPr>
        <p:spPr>
          <a:xfrm>
            <a:off x="9567308" y="2425884"/>
            <a:ext cx="48408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handles data traffic and the controls related to swarm services.</a:t>
            </a:r>
            <a:endParaRPr sz="2200" b="0" i="0" u="none" strike="noStrike" cap="none">
              <a:solidFill>
                <a:srgbClr val="3F3F3F"/>
              </a:solidFill>
              <a:latin typeface="Open Sans"/>
              <a:ea typeface="Open Sans"/>
              <a:cs typeface="Open Sans"/>
              <a:sym typeface="Open Sans"/>
            </a:endParaRPr>
          </a:p>
        </p:txBody>
      </p:sp>
      <p:sp>
        <p:nvSpPr>
          <p:cNvPr id="658" name="Google Shape;658;g77cd789f11_0_941"/>
          <p:cNvSpPr/>
          <p:nvPr/>
        </p:nvSpPr>
        <p:spPr>
          <a:xfrm>
            <a:off x="9567308" y="4993778"/>
            <a:ext cx="50631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connects all the Docker daemons which are participating in the swarm.</a:t>
            </a:r>
            <a:endParaRPr sz="1400" b="0" i="0" u="none" strike="noStrike" cap="none">
              <a:solidFill>
                <a:srgbClr val="000000"/>
              </a:solidFill>
              <a:latin typeface="Arial"/>
              <a:ea typeface="Arial"/>
              <a:cs typeface="Arial"/>
              <a:sym typeface="Arial"/>
            </a:endParaRPr>
          </a:p>
        </p:txBody>
      </p:sp>
      <p:sp>
        <p:nvSpPr>
          <p:cNvPr id="659" name="Google Shape;659;g77cd789f11_0_941"/>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Overlay Network</a:t>
            </a:r>
            <a:endParaRPr/>
          </a:p>
        </p:txBody>
      </p:sp>
      <p:pic>
        <p:nvPicPr>
          <p:cNvPr id="660" name="Google Shape;660;g77cd789f11_0_941"/>
          <p:cNvPicPr preferRelativeResize="0"/>
          <p:nvPr/>
        </p:nvPicPr>
        <p:blipFill rotWithShape="1">
          <a:blip r:embed="rId3">
            <a:alphaModFix/>
          </a:blip>
          <a:srcRect/>
          <a:stretch/>
        </p:blipFill>
        <p:spPr>
          <a:xfrm>
            <a:off x="5423760" y="568058"/>
            <a:ext cx="5408486" cy="481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g77cd789f11_0_956"/>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Overlay Network: Prerequisites</a:t>
            </a:r>
            <a:endParaRPr/>
          </a:p>
        </p:txBody>
      </p:sp>
      <p:pic>
        <p:nvPicPr>
          <p:cNvPr id="667" name="Google Shape;667;g77cd789f11_0_956"/>
          <p:cNvPicPr preferRelativeResize="0"/>
          <p:nvPr/>
        </p:nvPicPr>
        <p:blipFill rotWithShape="1">
          <a:blip r:embed="rId3">
            <a:alphaModFix/>
          </a:blip>
          <a:srcRect/>
          <a:stretch/>
        </p:blipFill>
        <p:spPr>
          <a:xfrm>
            <a:off x="4168720" y="568058"/>
            <a:ext cx="7918566" cy="481699"/>
          </a:xfrm>
          <a:prstGeom prst="rect">
            <a:avLst/>
          </a:prstGeom>
          <a:noFill/>
          <a:ln>
            <a:noFill/>
          </a:ln>
        </p:spPr>
      </p:pic>
      <p:sp>
        <p:nvSpPr>
          <p:cNvPr id="668" name="Google Shape;668;g77cd789f11_0_956"/>
          <p:cNvSpPr/>
          <p:nvPr/>
        </p:nvSpPr>
        <p:spPr>
          <a:xfrm>
            <a:off x="1590843" y="1858275"/>
            <a:ext cx="2577900" cy="541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Open ports:</a:t>
            </a:r>
            <a:endParaRPr sz="2200" b="0" i="0" u="none" strike="noStrike" cap="none">
              <a:solidFill>
                <a:schemeClr val="lt1"/>
              </a:solidFill>
              <a:latin typeface="Open Sans"/>
              <a:ea typeface="Open Sans"/>
              <a:cs typeface="Open Sans"/>
              <a:sym typeface="Open Sans"/>
            </a:endParaRPr>
          </a:p>
        </p:txBody>
      </p:sp>
      <p:sp>
        <p:nvSpPr>
          <p:cNvPr id="669" name="Google Shape;669;g77cd789f11_0_956"/>
          <p:cNvSpPr/>
          <p:nvPr/>
        </p:nvSpPr>
        <p:spPr>
          <a:xfrm>
            <a:off x="1590843" y="2879012"/>
            <a:ext cx="12783600" cy="16929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880407" marR="0" lvl="1" indent="-28575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Open TCP port 2377 for cluster management communications</a:t>
            </a:r>
            <a:endParaRPr sz="1400" b="0" i="0" u="none" strike="noStrike" cap="none">
              <a:solidFill>
                <a:srgbClr val="000000"/>
              </a:solidFill>
              <a:latin typeface="Arial"/>
              <a:ea typeface="Arial"/>
              <a:cs typeface="Arial"/>
              <a:sym typeface="Arial"/>
            </a:endParaRPr>
          </a:p>
          <a:p>
            <a:pPr marL="880407" marR="0" lvl="1" indent="-28575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Open TCP and UDP port 7946 for communication among nodes</a:t>
            </a:r>
            <a:endParaRPr sz="1400" b="0" i="0" u="none" strike="noStrike" cap="none">
              <a:solidFill>
                <a:srgbClr val="000000"/>
              </a:solidFill>
              <a:latin typeface="Arial"/>
              <a:ea typeface="Arial"/>
              <a:cs typeface="Arial"/>
              <a:sym typeface="Arial"/>
            </a:endParaRPr>
          </a:p>
          <a:p>
            <a:pPr marL="880407" marR="0" lvl="1" indent="-28575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Open UDP port 4789 for overlay network traffic</a:t>
            </a:r>
            <a:endParaRPr sz="1400" b="0" i="0" u="none" strike="noStrike" cap="none">
              <a:solidFill>
                <a:srgbClr val="000000"/>
              </a:solidFill>
              <a:latin typeface="Arial"/>
              <a:ea typeface="Arial"/>
              <a:cs typeface="Arial"/>
              <a:sym typeface="Arial"/>
            </a:endParaRPr>
          </a:p>
        </p:txBody>
      </p:sp>
      <p:sp>
        <p:nvSpPr>
          <p:cNvPr id="670" name="Google Shape;670;g77cd789f11_0_956"/>
          <p:cNvSpPr/>
          <p:nvPr/>
        </p:nvSpPr>
        <p:spPr>
          <a:xfrm>
            <a:off x="1590842" y="5279199"/>
            <a:ext cx="3822300" cy="541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Initialize Docker daemons:</a:t>
            </a:r>
            <a:endParaRPr sz="2200" b="0" i="0" u="none" strike="noStrike" cap="none">
              <a:solidFill>
                <a:schemeClr val="lt1"/>
              </a:solidFill>
              <a:latin typeface="Open Sans"/>
              <a:ea typeface="Open Sans"/>
              <a:cs typeface="Open Sans"/>
              <a:sym typeface="Open Sans"/>
            </a:endParaRPr>
          </a:p>
        </p:txBody>
      </p:sp>
      <p:sp>
        <p:nvSpPr>
          <p:cNvPr id="671" name="Google Shape;671;g77cd789f11_0_956"/>
          <p:cNvSpPr/>
          <p:nvPr/>
        </p:nvSpPr>
        <p:spPr>
          <a:xfrm>
            <a:off x="1590842" y="6254951"/>
            <a:ext cx="12783600" cy="16929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Initialize Docker daemon as a swarm manager using </a:t>
            </a:r>
            <a:r>
              <a:rPr lang="en-US" sz="2200" b="0" i="1" u="none" strike="noStrike" cap="none">
                <a:solidFill>
                  <a:srgbClr val="3F3F3F"/>
                </a:solidFill>
                <a:latin typeface="Open Sans"/>
                <a:ea typeface="Open Sans"/>
                <a:cs typeface="Open Sans"/>
                <a:sym typeface="Open Sans"/>
              </a:rPr>
              <a:t>docker swarm init</a:t>
            </a:r>
            <a:r>
              <a:rPr lang="en-US" sz="2200" b="0" i="0" u="none" strike="noStrike" cap="none">
                <a:solidFill>
                  <a:srgbClr val="3F3F3F"/>
                </a:solidFill>
                <a:latin typeface="Open Sans"/>
                <a:ea typeface="Open Sans"/>
                <a:cs typeface="Open Sans"/>
                <a:sym typeface="Open Sans"/>
              </a:rPr>
              <a:t>,</a:t>
            </a:r>
            <a:r>
              <a:rPr lang="en-US" sz="2200" b="0" i="1" u="none" strike="noStrike" cap="none">
                <a:solidFill>
                  <a:srgbClr val="3F3F3F"/>
                </a:solidFill>
                <a:latin typeface="Open Sans"/>
                <a:ea typeface="Open Sans"/>
                <a:cs typeface="Open Sans"/>
                <a:sym typeface="Open Sans"/>
              </a:rPr>
              <a:t> </a:t>
            </a:r>
            <a:r>
              <a:rPr lang="en-US" sz="2200" b="0" i="0" u="none" strike="noStrike" cap="none">
                <a:solidFill>
                  <a:srgbClr val="3F3F3F"/>
                </a:solidFill>
                <a:latin typeface="Open Sans"/>
                <a:ea typeface="Open Sans"/>
                <a:cs typeface="Open Sans"/>
                <a:sym typeface="Open Sans"/>
              </a:rPr>
              <a:t>or join the Docker daemon to an existing swarm using </a:t>
            </a:r>
            <a:r>
              <a:rPr lang="en-US" sz="2200" b="0" i="1" u="none" strike="noStrike" cap="none">
                <a:solidFill>
                  <a:srgbClr val="3F3F3F"/>
                </a:solidFill>
                <a:latin typeface="Open Sans"/>
                <a:ea typeface="Open Sans"/>
                <a:cs typeface="Open Sans"/>
                <a:sym typeface="Open Sans"/>
              </a:rPr>
              <a:t>docker swarm join</a:t>
            </a:r>
            <a:r>
              <a:rPr lang="en-US" sz="2200" b="0" i="0" u="none" strike="noStrike" cap="none">
                <a:solidFill>
                  <a:srgbClr val="3F3F3F"/>
                </a:solidFill>
                <a:latin typeface="Open Sans"/>
                <a:ea typeface="Open Sans"/>
                <a:cs typeface="Open Sans"/>
                <a:sym typeface="Open Sans"/>
              </a:rPr>
              <a:t>, before creating an overlay network.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g77cd789f11_0_1160"/>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Macvlan Network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g77cd789f11_0_1165"/>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Macvlan Network: Overview</a:t>
            </a:r>
            <a:endParaRPr/>
          </a:p>
        </p:txBody>
      </p:sp>
      <p:pic>
        <p:nvPicPr>
          <p:cNvPr id="684" name="Google Shape;684;g77cd789f11_0_1165"/>
          <p:cNvPicPr preferRelativeResize="0"/>
          <p:nvPr/>
        </p:nvPicPr>
        <p:blipFill rotWithShape="1">
          <a:blip r:embed="rId3">
            <a:alphaModFix/>
          </a:blip>
          <a:srcRect/>
          <a:stretch/>
        </p:blipFill>
        <p:spPr>
          <a:xfrm>
            <a:off x="4599577" y="568058"/>
            <a:ext cx="7056854" cy="481699"/>
          </a:xfrm>
          <a:prstGeom prst="rect">
            <a:avLst/>
          </a:prstGeom>
          <a:noFill/>
          <a:ln>
            <a:noFill/>
          </a:ln>
        </p:spPr>
      </p:pic>
      <p:sp>
        <p:nvSpPr>
          <p:cNvPr id="685" name="Google Shape;685;g77cd789f11_0_1165"/>
          <p:cNvSpPr/>
          <p:nvPr/>
        </p:nvSpPr>
        <p:spPr>
          <a:xfrm>
            <a:off x="1286431" y="2080525"/>
            <a:ext cx="14284500" cy="10074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Macvlan network</a:t>
            </a:r>
            <a:r>
              <a:rPr lang="en-US" sz="2200" b="0" i="1" u="none" strike="noStrike" cap="none">
                <a:solidFill>
                  <a:srgbClr val="3F3F3F"/>
                </a:solidFill>
                <a:latin typeface="Open Sans"/>
                <a:ea typeface="Open Sans"/>
                <a:cs typeface="Open Sans"/>
                <a:sym typeface="Open Sans"/>
              </a:rPr>
              <a:t> </a:t>
            </a:r>
            <a:r>
              <a:rPr lang="en-US" sz="2200" b="0" i="0" u="none" strike="noStrike" cap="none">
                <a:solidFill>
                  <a:srgbClr val="3F3F3F"/>
                </a:solidFill>
                <a:latin typeface="Open Sans"/>
                <a:ea typeface="Open Sans"/>
                <a:cs typeface="Open Sans"/>
                <a:sym typeface="Open Sans"/>
              </a:rPr>
              <a:t>is used to assign MAC address to the virtual network interface of containers. This helps the legacy applications to directly connect to the physical network.</a:t>
            </a:r>
            <a:endParaRPr sz="2200" b="0" i="1" u="none" strike="noStrike" cap="none">
              <a:solidFill>
                <a:srgbClr val="3F3F3F"/>
              </a:solidFill>
              <a:latin typeface="Open Sans"/>
              <a:ea typeface="Open Sans"/>
              <a:cs typeface="Open Sans"/>
              <a:sym typeface="Open Sans"/>
            </a:endParaRPr>
          </a:p>
        </p:txBody>
      </p:sp>
      <p:sp>
        <p:nvSpPr>
          <p:cNvPr id="686" name="Google Shape;686;g77cd789f11_0_1165"/>
          <p:cNvSpPr/>
          <p:nvPr/>
        </p:nvSpPr>
        <p:spPr>
          <a:xfrm>
            <a:off x="1286431" y="5608680"/>
            <a:ext cx="13442700" cy="13548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Cut down the large number of unique MAC address to save the network from damage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Handle “promiscuous mode” via networking equipment to assign multiple MAC address to single physical interface</a:t>
            </a:r>
            <a:endParaRPr sz="2200" b="0" i="0" u="none" strike="noStrike" cap="none">
              <a:solidFill>
                <a:srgbClr val="3F3F3F"/>
              </a:solidFill>
              <a:latin typeface="Open Sans"/>
              <a:ea typeface="Open Sans"/>
              <a:cs typeface="Open Sans"/>
              <a:sym typeface="Open Sans"/>
            </a:endParaRPr>
          </a:p>
        </p:txBody>
      </p:sp>
      <p:sp>
        <p:nvSpPr>
          <p:cNvPr id="687" name="Google Shape;687;g77cd789f11_0_1165"/>
          <p:cNvSpPr/>
          <p:nvPr/>
        </p:nvSpPr>
        <p:spPr>
          <a:xfrm>
            <a:off x="1286431" y="4572000"/>
            <a:ext cx="3618300" cy="651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Precautionary measures:</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pic>
        <p:nvPicPr>
          <p:cNvPr id="693" name="Google Shape;693;p10"/>
          <p:cNvPicPr preferRelativeResize="0"/>
          <p:nvPr/>
        </p:nvPicPr>
        <p:blipFill rotWithShape="1">
          <a:blip r:embed="rId3">
            <a:alphaModFix/>
          </a:blip>
          <a:srcRect/>
          <a:stretch/>
        </p:blipFill>
        <p:spPr>
          <a:xfrm>
            <a:off x="974467" y="1425660"/>
            <a:ext cx="6644453" cy="6997881"/>
          </a:xfrm>
          <a:prstGeom prst="rect">
            <a:avLst/>
          </a:prstGeom>
          <a:noFill/>
          <a:ln>
            <a:noFill/>
          </a:ln>
        </p:spPr>
      </p:pic>
      <p:sp>
        <p:nvSpPr>
          <p:cNvPr id="694" name="Google Shape;694;p10"/>
          <p:cNvSpPr txBox="1"/>
          <p:nvPr/>
        </p:nvSpPr>
        <p:spPr>
          <a:xfrm>
            <a:off x="4829030" y="344769"/>
            <a:ext cx="6902748" cy="68724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MACVLAN Network</a:t>
            </a:r>
            <a:endParaRPr sz="2800" b="1" i="0" u="none" strike="noStrike" cap="none">
              <a:solidFill>
                <a:srgbClr val="3F3F3F"/>
              </a:solidFill>
              <a:latin typeface="Open Sans"/>
              <a:ea typeface="Open Sans"/>
              <a:cs typeface="Open Sans"/>
              <a:sym typeface="Open Sans"/>
            </a:endParaRPr>
          </a:p>
        </p:txBody>
      </p:sp>
      <p:pic>
        <p:nvPicPr>
          <p:cNvPr id="695" name="Google Shape;695;p10"/>
          <p:cNvPicPr preferRelativeResize="0"/>
          <p:nvPr/>
        </p:nvPicPr>
        <p:blipFill rotWithShape="1">
          <a:blip r:embed="rId4">
            <a:alphaModFix/>
          </a:blip>
          <a:srcRect/>
          <a:stretch/>
        </p:blipFill>
        <p:spPr>
          <a:xfrm>
            <a:off x="5008269" y="720458"/>
            <a:ext cx="6544269" cy="481699"/>
          </a:xfrm>
          <a:prstGeom prst="rect">
            <a:avLst/>
          </a:prstGeom>
          <a:noFill/>
          <a:ln>
            <a:noFill/>
          </a:ln>
        </p:spPr>
      </p:pic>
      <p:sp>
        <p:nvSpPr>
          <p:cNvPr id="696" name="Google Shape;696;p10"/>
          <p:cNvSpPr/>
          <p:nvPr/>
        </p:nvSpPr>
        <p:spPr>
          <a:xfrm>
            <a:off x="4422387" y="7980809"/>
            <a:ext cx="2125716" cy="462931"/>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sp>
        <p:nvSpPr>
          <p:cNvPr id="697" name="Google Shape;697;p10"/>
          <p:cNvSpPr/>
          <p:nvPr/>
        </p:nvSpPr>
        <p:spPr>
          <a:xfrm>
            <a:off x="9270304" y="7127493"/>
            <a:ext cx="5768754" cy="1042738"/>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 external gateway is required during MACVLAN network configuration</a:t>
            </a:r>
            <a:endParaRPr sz="2200" b="0" i="0" u="none" strike="noStrike" cap="none">
              <a:solidFill>
                <a:srgbClr val="3F3F3F"/>
              </a:solidFill>
              <a:latin typeface="Open Sans"/>
              <a:ea typeface="Open Sans"/>
              <a:cs typeface="Open Sans"/>
              <a:sym typeface="Open Sans"/>
            </a:endParaRPr>
          </a:p>
        </p:txBody>
      </p:sp>
      <p:cxnSp>
        <p:nvCxnSpPr>
          <p:cNvPr id="698" name="Google Shape;698;p10"/>
          <p:cNvCxnSpPr>
            <a:stCxn id="696" idx="3"/>
            <a:endCxn id="697" idx="1"/>
          </p:cNvCxnSpPr>
          <p:nvPr/>
        </p:nvCxnSpPr>
        <p:spPr>
          <a:xfrm rot="10800000" flipH="1">
            <a:off x="6548103" y="7648875"/>
            <a:ext cx="2722200" cy="563400"/>
          </a:xfrm>
          <a:prstGeom prst="straightConnector1">
            <a:avLst/>
          </a:prstGeom>
          <a:noFill/>
          <a:ln w="9525" cap="flat" cmpd="sng">
            <a:solidFill>
              <a:srgbClr val="5597D3"/>
            </a:solidFill>
            <a:prstDash val="solid"/>
            <a:round/>
            <a:headEnd type="none" w="sm" len="sm"/>
            <a:tailEnd type="triangle" w="med" len="med"/>
          </a:ln>
        </p:spPr>
      </p:cxnSp>
      <p:sp>
        <p:nvSpPr>
          <p:cNvPr id="699" name="Google Shape;699;p10"/>
          <p:cNvSpPr/>
          <p:nvPr/>
        </p:nvSpPr>
        <p:spPr>
          <a:xfrm>
            <a:off x="3263687" y="6248786"/>
            <a:ext cx="1970438" cy="616161"/>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sp>
        <p:nvSpPr>
          <p:cNvPr id="700" name="Google Shape;700;p10"/>
          <p:cNvSpPr/>
          <p:nvPr/>
        </p:nvSpPr>
        <p:spPr>
          <a:xfrm>
            <a:off x="9270375" y="4473624"/>
            <a:ext cx="5768755" cy="1042738"/>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 interface </a:t>
            </a:r>
            <a:r>
              <a:rPr lang="en-US" sz="2200" b="0" i="1" u="none" strike="noStrike" cap="none">
                <a:solidFill>
                  <a:srgbClr val="3F3F3F"/>
                </a:solidFill>
                <a:latin typeface="Open Sans"/>
                <a:ea typeface="Open Sans"/>
                <a:cs typeface="Open Sans"/>
                <a:sym typeface="Open Sans"/>
              </a:rPr>
              <a:t>eth0 </a:t>
            </a:r>
            <a:r>
              <a:rPr lang="en-US" sz="2200" b="0" i="0" u="none" strike="noStrike" cap="none">
                <a:solidFill>
                  <a:srgbClr val="3F3F3F"/>
                </a:solidFill>
                <a:latin typeface="Open Sans"/>
                <a:ea typeface="Open Sans"/>
                <a:cs typeface="Open Sans"/>
                <a:sym typeface="Open Sans"/>
              </a:rPr>
              <a:t>on the host is bound to </a:t>
            </a:r>
            <a:r>
              <a:rPr lang="en-US" sz="2200" b="0" i="1" u="none" strike="noStrike" cap="none">
                <a:solidFill>
                  <a:srgbClr val="3F3F3F"/>
                </a:solidFill>
                <a:latin typeface="Open Sans"/>
                <a:ea typeface="Open Sans"/>
                <a:cs typeface="Open Sans"/>
                <a:sym typeface="Open Sans"/>
              </a:rPr>
              <a:t>mvnet (a MACVLAN network)</a:t>
            </a:r>
            <a:endParaRPr sz="2200" b="0" i="1" u="none" strike="noStrike" cap="none">
              <a:solidFill>
                <a:srgbClr val="3F3F3F"/>
              </a:solidFill>
              <a:latin typeface="Open Sans"/>
              <a:ea typeface="Open Sans"/>
              <a:cs typeface="Open Sans"/>
              <a:sym typeface="Open Sans"/>
            </a:endParaRPr>
          </a:p>
        </p:txBody>
      </p:sp>
      <p:cxnSp>
        <p:nvCxnSpPr>
          <p:cNvPr id="701" name="Google Shape;701;p10"/>
          <p:cNvCxnSpPr>
            <a:stCxn id="699" idx="3"/>
            <a:endCxn id="700" idx="1"/>
          </p:cNvCxnSpPr>
          <p:nvPr/>
        </p:nvCxnSpPr>
        <p:spPr>
          <a:xfrm rot="10800000" flipH="1">
            <a:off x="5234125" y="4995066"/>
            <a:ext cx="4036200" cy="1561800"/>
          </a:xfrm>
          <a:prstGeom prst="straightConnector1">
            <a:avLst/>
          </a:prstGeom>
          <a:noFill/>
          <a:ln w="9525" cap="flat" cmpd="sng">
            <a:solidFill>
              <a:srgbClr val="5597D3"/>
            </a:solidFill>
            <a:prstDash val="solid"/>
            <a:round/>
            <a:headEnd type="none" w="sm" len="sm"/>
            <a:tailEnd type="triangle" w="med" len="med"/>
          </a:ln>
        </p:spPr>
      </p:cxnSp>
      <p:sp>
        <p:nvSpPr>
          <p:cNvPr id="702" name="Google Shape;702;p10"/>
          <p:cNvSpPr/>
          <p:nvPr/>
        </p:nvSpPr>
        <p:spPr>
          <a:xfrm>
            <a:off x="1216869" y="2353195"/>
            <a:ext cx="6024190" cy="2218805"/>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703" name="Google Shape;703;p10"/>
          <p:cNvCxnSpPr>
            <a:stCxn id="702" idx="3"/>
            <a:endCxn id="704" idx="1"/>
          </p:cNvCxnSpPr>
          <p:nvPr/>
        </p:nvCxnSpPr>
        <p:spPr>
          <a:xfrm rot="10800000" flipH="1">
            <a:off x="7241059" y="2455497"/>
            <a:ext cx="2029200" cy="1007100"/>
          </a:xfrm>
          <a:prstGeom prst="straightConnector1">
            <a:avLst/>
          </a:prstGeom>
          <a:noFill/>
          <a:ln w="9525" cap="flat" cmpd="sng">
            <a:solidFill>
              <a:srgbClr val="5597D3"/>
            </a:solidFill>
            <a:prstDash val="solid"/>
            <a:round/>
            <a:headEnd type="none" w="sm" len="sm"/>
            <a:tailEnd type="triangle" w="med" len="med"/>
          </a:ln>
        </p:spPr>
      </p:cxnSp>
      <p:sp>
        <p:nvSpPr>
          <p:cNvPr id="704" name="Google Shape;704;p10"/>
          <p:cNvSpPr/>
          <p:nvPr/>
        </p:nvSpPr>
        <p:spPr>
          <a:xfrm>
            <a:off x="9270303" y="1981496"/>
            <a:ext cx="5768755" cy="947946"/>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Containers formed on </a:t>
            </a:r>
            <a:r>
              <a:rPr lang="en-US" sz="2200" b="0" i="1" u="none" strike="noStrike" cap="none">
                <a:solidFill>
                  <a:srgbClr val="3F3F3F"/>
                </a:solidFill>
                <a:latin typeface="Open Sans"/>
                <a:ea typeface="Open Sans"/>
                <a:cs typeface="Open Sans"/>
                <a:sym typeface="Open Sans"/>
              </a:rPr>
              <a:t>mvnet </a:t>
            </a:r>
            <a:r>
              <a:rPr lang="en-US" sz="2200" b="0" i="0" u="none" strike="noStrike" cap="none">
                <a:solidFill>
                  <a:srgbClr val="3F3F3F"/>
                </a:solidFill>
                <a:latin typeface="Open Sans"/>
                <a:ea typeface="Open Sans"/>
                <a:cs typeface="Open Sans"/>
                <a:sym typeface="Open Sans"/>
              </a:rPr>
              <a:t>network</a:t>
            </a:r>
            <a:endParaRPr sz="2200" b="0" i="0" u="none" strike="noStrike" cap="none">
              <a:solidFill>
                <a:srgbClr val="3F3F3F"/>
              </a:solidFill>
              <a:latin typeface="Open Sans"/>
              <a:ea typeface="Open Sans"/>
              <a:cs typeface="Open Sans"/>
              <a:sym typeface="Open Sans"/>
            </a:endParaRPr>
          </a:p>
        </p:txBody>
      </p:sp>
      <p:sp>
        <p:nvSpPr>
          <p:cNvPr id="705" name="Google Shape;705;p10"/>
          <p:cNvSpPr/>
          <p:nvPr/>
        </p:nvSpPr>
        <p:spPr>
          <a:xfrm>
            <a:off x="567322" y="8842762"/>
            <a:ext cx="8128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3F3F3F"/>
                </a:solidFill>
                <a:latin typeface="Open Sans"/>
                <a:ea typeface="Open Sans"/>
                <a:cs typeface="Open Sans"/>
                <a:sym typeface="Open Sans"/>
              </a:rPr>
              <a:t>https://success.docker.com/article/networking#macvlan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1"/>
          <p:cNvSpPr txBox="1"/>
          <p:nvPr/>
        </p:nvSpPr>
        <p:spPr>
          <a:xfrm>
            <a:off x="4829030" y="344769"/>
            <a:ext cx="6902748" cy="68724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MACVLAN Network</a:t>
            </a:r>
            <a:endParaRPr sz="2800" b="1" i="0" u="none" strike="noStrike" cap="none">
              <a:solidFill>
                <a:srgbClr val="3F3F3F"/>
              </a:solidFill>
              <a:latin typeface="Open Sans"/>
              <a:ea typeface="Open Sans"/>
              <a:cs typeface="Open Sans"/>
              <a:sym typeface="Open Sans"/>
            </a:endParaRPr>
          </a:p>
        </p:txBody>
      </p:sp>
      <p:pic>
        <p:nvPicPr>
          <p:cNvPr id="712" name="Google Shape;712;p11"/>
          <p:cNvPicPr preferRelativeResize="0"/>
          <p:nvPr/>
        </p:nvPicPr>
        <p:blipFill rotWithShape="1">
          <a:blip r:embed="rId3">
            <a:alphaModFix/>
          </a:blip>
          <a:srcRect/>
          <a:stretch/>
        </p:blipFill>
        <p:spPr>
          <a:xfrm>
            <a:off x="5008269" y="720458"/>
            <a:ext cx="6544269" cy="481699"/>
          </a:xfrm>
          <a:prstGeom prst="rect">
            <a:avLst/>
          </a:prstGeom>
          <a:noFill/>
          <a:ln>
            <a:noFill/>
          </a:ln>
        </p:spPr>
      </p:pic>
      <p:sp>
        <p:nvSpPr>
          <p:cNvPr id="713" name="Google Shape;713;p11"/>
          <p:cNvSpPr/>
          <p:nvPr/>
        </p:nvSpPr>
        <p:spPr>
          <a:xfrm>
            <a:off x="977546" y="2355241"/>
            <a:ext cx="14561751" cy="2193275"/>
          </a:xfrm>
          <a:prstGeom prst="roundRect">
            <a:avLst>
              <a:gd name="adj" fmla="val 3462"/>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MACVLAN has simple and lightweight architecture</a:t>
            </a:r>
            <a:endParaRPr sz="1400" b="0" i="0" u="none" strike="noStrike" cap="none">
              <a:solidFill>
                <a:srgbClr val="000000"/>
              </a:solidFill>
              <a:latin typeface="Arial"/>
              <a:ea typeface="Arial"/>
              <a:cs typeface="Arial"/>
              <a:sym typeface="Arial"/>
            </a:endParaRPr>
          </a:p>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MACVLAN drivers provide direct access between physical network and containers</a:t>
            </a:r>
            <a:endParaRPr sz="1400" b="0" i="0" u="none" strike="noStrike" cap="none">
              <a:solidFill>
                <a:srgbClr val="000000"/>
              </a:solidFill>
              <a:latin typeface="Arial"/>
              <a:ea typeface="Arial"/>
              <a:cs typeface="Arial"/>
              <a:sym typeface="Arial"/>
            </a:endParaRPr>
          </a:p>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MACVLAN containers receive routable IP addresses that are present on the subnet of the physical network</a:t>
            </a:r>
            <a:endParaRPr sz="2200" b="0" i="0" u="none" strike="noStrike" cap="none">
              <a:solidFill>
                <a:srgbClr val="3F3F3F"/>
              </a:solidFill>
              <a:latin typeface="Open Sans"/>
              <a:ea typeface="Open Sans"/>
              <a:cs typeface="Open Sans"/>
              <a:sym typeface="Open Sans"/>
            </a:endParaRPr>
          </a:p>
        </p:txBody>
      </p:sp>
      <p:sp>
        <p:nvSpPr>
          <p:cNvPr id="714" name="Google Shape;714;p11"/>
          <p:cNvSpPr/>
          <p:nvPr/>
        </p:nvSpPr>
        <p:spPr>
          <a:xfrm>
            <a:off x="977547" y="1614233"/>
            <a:ext cx="4885675" cy="535116"/>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Positive performance implications:</a:t>
            </a:r>
            <a:endParaRPr sz="2200" b="0" i="0" u="none" strike="noStrike" cap="none">
              <a:solidFill>
                <a:schemeClr val="lt1"/>
              </a:solidFill>
              <a:latin typeface="Open Sans"/>
              <a:ea typeface="Open Sans"/>
              <a:cs typeface="Open Sans"/>
              <a:sym typeface="Open Sans"/>
            </a:endParaRPr>
          </a:p>
        </p:txBody>
      </p:sp>
      <p:sp>
        <p:nvSpPr>
          <p:cNvPr id="715" name="Google Shape;715;p11"/>
          <p:cNvSpPr/>
          <p:nvPr/>
        </p:nvSpPr>
        <p:spPr>
          <a:xfrm>
            <a:off x="977547" y="5131700"/>
            <a:ext cx="4885675" cy="535116"/>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Use cases of MACVLAN include:</a:t>
            </a:r>
            <a:endParaRPr sz="2200" b="0" i="0" u="none" strike="noStrike" cap="none">
              <a:solidFill>
                <a:schemeClr val="lt1"/>
              </a:solidFill>
              <a:latin typeface="Open Sans"/>
              <a:ea typeface="Open Sans"/>
              <a:cs typeface="Open Sans"/>
              <a:sym typeface="Open Sans"/>
            </a:endParaRPr>
          </a:p>
        </p:txBody>
      </p:sp>
      <p:sp>
        <p:nvSpPr>
          <p:cNvPr id="716" name="Google Shape;716;p11"/>
          <p:cNvSpPr/>
          <p:nvPr/>
        </p:nvSpPr>
        <p:spPr>
          <a:xfrm>
            <a:off x="977545" y="5873363"/>
            <a:ext cx="14561751" cy="2193275"/>
          </a:xfrm>
          <a:prstGeom prst="roundRect">
            <a:avLst>
              <a:gd name="adj" fmla="val 3462"/>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Low-latency applications</a:t>
            </a:r>
            <a:endParaRPr sz="1400" b="0" i="0" u="none" strike="noStrike" cap="none">
              <a:solidFill>
                <a:srgbClr val="000000"/>
              </a:solidFill>
              <a:latin typeface="Arial"/>
              <a:ea typeface="Arial"/>
              <a:cs typeface="Arial"/>
              <a:sym typeface="Arial"/>
            </a:endParaRPr>
          </a:p>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Network design which needs containers to be on the same subnet and use IPs as the external host network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g77cd789f11_0_1891"/>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Create a Macvlan Network</a:t>
            </a:r>
            <a:endParaRPr/>
          </a:p>
        </p:txBody>
      </p:sp>
      <p:sp>
        <p:nvSpPr>
          <p:cNvPr id="722" name="Google Shape;722;g77cd789f11_0_1891"/>
          <p:cNvSpPr txBox="1">
            <a:spLocks noGrp="1"/>
          </p:cNvSpPr>
          <p:nvPr>
            <p:ph type="body" idx="1"/>
          </p:nvPr>
        </p:nvSpPr>
        <p:spPr>
          <a:xfrm>
            <a:off x="1902100" y="2363475"/>
            <a:ext cx="12451800" cy="44496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1100"/>
              <a:buNone/>
            </a:pPr>
            <a:r>
              <a:rPr lang="en-US" b="1"/>
              <a:t>Problem Statement:</a:t>
            </a:r>
            <a:r>
              <a:rPr lang="en-US"/>
              <a:t> Your manager has asked you to create a macvlan network for legacy applications so that it can be directly connected to a physical network.</a:t>
            </a:r>
            <a:endParaRPr/>
          </a:p>
          <a:p>
            <a:pPr marL="0" lvl="0" indent="0" algn="l" rtl="0">
              <a:lnSpc>
                <a:spcPct val="100000"/>
              </a:lnSpc>
              <a:spcBef>
                <a:spcPts val="1000"/>
              </a:spcBef>
              <a:spcAft>
                <a:spcPts val="0"/>
              </a:spcAft>
              <a:buSzPts val="1100"/>
              <a:buNone/>
            </a:pPr>
            <a:endParaRPr/>
          </a:p>
          <a:p>
            <a:pPr marL="0" lvl="0" indent="0" algn="l" rtl="0">
              <a:lnSpc>
                <a:spcPct val="100000"/>
              </a:lnSpc>
              <a:spcBef>
                <a:spcPts val="1000"/>
              </a:spcBef>
              <a:spcAft>
                <a:spcPts val="0"/>
              </a:spcAft>
              <a:buSzPts val="11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Create a Macvlan network in bridge mode along with parent name.</a:t>
            </a:r>
            <a:endParaRPr/>
          </a:p>
          <a:p>
            <a:pPr marL="457200" lvl="0" indent="-368300" algn="l" rtl="0">
              <a:lnSpc>
                <a:spcPct val="150000"/>
              </a:lnSpc>
              <a:spcBef>
                <a:spcPts val="0"/>
              </a:spcBef>
              <a:spcAft>
                <a:spcPts val="0"/>
              </a:spcAft>
              <a:buSzPts val="2200"/>
              <a:buFont typeface="Open Sans"/>
              <a:buAutoNum type="arabicPeriod"/>
            </a:pPr>
            <a:r>
              <a:rPr lang="en-US"/>
              <a:t>Exclude IP addresses from the macvlan network.</a:t>
            </a:r>
            <a:endParaRPr/>
          </a:p>
          <a:p>
            <a:pPr marL="457200" lvl="0" indent="-368300" algn="l" rtl="0">
              <a:lnSpc>
                <a:spcPct val="150000"/>
              </a:lnSpc>
              <a:spcBef>
                <a:spcPts val="0"/>
              </a:spcBef>
              <a:spcAft>
                <a:spcPts val="0"/>
              </a:spcAft>
              <a:buSzPts val="2200"/>
              <a:buFont typeface="Open Sans"/>
              <a:buAutoNum type="arabicPeriod"/>
            </a:pPr>
            <a:r>
              <a:rPr lang="en-US"/>
              <a:t>Create a Macvlan network in 802.1q trunk bridge mode.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g77cd789f11_0_1575"/>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None Network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
          <p:cNvSpPr txBox="1">
            <a:spLocks noGrp="1"/>
          </p:cNvSpPr>
          <p:nvPr>
            <p:ph type="body" idx="1"/>
          </p:nvPr>
        </p:nvSpPr>
        <p:spPr>
          <a:xfrm>
            <a:off x="1470649" y="2661575"/>
            <a:ext cx="9106800" cy="548700"/>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None/>
            </a:pPr>
            <a:r>
              <a:rPr lang="en-US"/>
              <a:t>Explain different types of networks and their architecture</a:t>
            </a:r>
            <a:endParaRPr/>
          </a:p>
        </p:txBody>
      </p:sp>
      <p:sp>
        <p:nvSpPr>
          <p:cNvPr id="413" name="Google Shape;413;p3"/>
          <p:cNvSpPr txBox="1">
            <a:spLocks noGrp="1"/>
          </p:cNvSpPr>
          <p:nvPr>
            <p:ph type="body" idx="2"/>
          </p:nvPr>
        </p:nvSpPr>
        <p:spPr>
          <a:xfrm>
            <a:off x="1470650" y="3834925"/>
            <a:ext cx="9578400" cy="794700"/>
          </a:xfrm>
          <a:prstGeom prst="rect">
            <a:avLst/>
          </a:prstGeom>
          <a:noFill/>
          <a:ln>
            <a:noFill/>
          </a:ln>
        </p:spPr>
        <p:txBody>
          <a:bodyPr spcFirstLastPara="1" wrap="square" lIns="91425" tIns="0" rIns="91425" bIns="0" anchor="t" anchorCtr="0">
            <a:normAutofit/>
          </a:bodyPr>
          <a:lstStyle/>
          <a:p>
            <a:pPr marL="228600" lvl="0" indent="0" algn="l" rtl="0">
              <a:lnSpc>
                <a:spcPct val="90000"/>
              </a:lnSpc>
              <a:spcBef>
                <a:spcPts val="1000"/>
              </a:spcBef>
              <a:spcAft>
                <a:spcPts val="0"/>
              </a:spcAft>
              <a:buSzPts val="2800"/>
              <a:buNone/>
            </a:pPr>
            <a:r>
              <a:rPr lang="en-US"/>
              <a:t>Describe the architecture of Container Network Model (CNM) and different network drivers</a:t>
            </a:r>
            <a:endParaRPr/>
          </a:p>
        </p:txBody>
      </p:sp>
      <p:sp>
        <p:nvSpPr>
          <p:cNvPr id="414" name="Google Shape;414;p3"/>
          <p:cNvSpPr txBox="1">
            <a:spLocks noGrp="1"/>
          </p:cNvSpPr>
          <p:nvPr>
            <p:ph type="body" idx="3"/>
          </p:nvPr>
        </p:nvSpPr>
        <p:spPr>
          <a:xfrm>
            <a:off x="1470649" y="5008275"/>
            <a:ext cx="8776200" cy="548700"/>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None/>
            </a:pPr>
            <a:r>
              <a:rPr lang="en-US"/>
              <a:t>Explain various use cases for different types of networks</a:t>
            </a:r>
            <a:endParaRPr/>
          </a:p>
        </p:txBody>
      </p:sp>
      <p:sp>
        <p:nvSpPr>
          <p:cNvPr id="415" name="Google Shape;415;p3"/>
          <p:cNvSpPr txBox="1">
            <a:spLocks noGrp="1"/>
          </p:cNvSpPr>
          <p:nvPr>
            <p:ph type="body" idx="4"/>
          </p:nvPr>
        </p:nvSpPr>
        <p:spPr>
          <a:xfrm>
            <a:off x="1470662" y="6181607"/>
            <a:ext cx="8229600" cy="548700"/>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None/>
            </a:pPr>
            <a:r>
              <a:rPr lang="en-US"/>
              <a:t>Identify and publish the ports</a:t>
            </a:r>
            <a:endParaRPr/>
          </a:p>
        </p:txBody>
      </p:sp>
      <p:pic>
        <p:nvPicPr>
          <p:cNvPr id="416" name="Google Shape;416;p3"/>
          <p:cNvPicPr preferRelativeResize="0"/>
          <p:nvPr/>
        </p:nvPicPr>
        <p:blipFill rotWithShape="1">
          <a:blip r:embed="rId3">
            <a:alphaModFix/>
          </a:blip>
          <a:srcRect/>
          <a:stretch/>
        </p:blipFill>
        <p:spPr>
          <a:xfrm>
            <a:off x="718944" y="2707298"/>
            <a:ext cx="457200" cy="457200"/>
          </a:xfrm>
          <a:prstGeom prst="rect">
            <a:avLst/>
          </a:prstGeom>
          <a:noFill/>
          <a:ln>
            <a:noFill/>
          </a:ln>
        </p:spPr>
      </p:pic>
      <p:pic>
        <p:nvPicPr>
          <p:cNvPr id="417" name="Google Shape;417;p3"/>
          <p:cNvPicPr preferRelativeResize="0"/>
          <p:nvPr/>
        </p:nvPicPr>
        <p:blipFill rotWithShape="1">
          <a:blip r:embed="rId3">
            <a:alphaModFix/>
          </a:blip>
          <a:srcRect/>
          <a:stretch/>
        </p:blipFill>
        <p:spPr>
          <a:xfrm>
            <a:off x="718943" y="3897877"/>
            <a:ext cx="457200" cy="457200"/>
          </a:xfrm>
          <a:prstGeom prst="rect">
            <a:avLst/>
          </a:prstGeom>
          <a:noFill/>
          <a:ln>
            <a:noFill/>
          </a:ln>
        </p:spPr>
      </p:pic>
      <p:pic>
        <p:nvPicPr>
          <p:cNvPr id="418" name="Google Shape;418;p3"/>
          <p:cNvPicPr preferRelativeResize="0"/>
          <p:nvPr/>
        </p:nvPicPr>
        <p:blipFill rotWithShape="1">
          <a:blip r:embed="rId3">
            <a:alphaModFix/>
          </a:blip>
          <a:srcRect/>
          <a:stretch/>
        </p:blipFill>
        <p:spPr>
          <a:xfrm>
            <a:off x="718942" y="5090574"/>
            <a:ext cx="457200" cy="457200"/>
          </a:xfrm>
          <a:prstGeom prst="rect">
            <a:avLst/>
          </a:prstGeom>
          <a:noFill/>
          <a:ln>
            <a:noFill/>
          </a:ln>
        </p:spPr>
      </p:pic>
      <p:pic>
        <p:nvPicPr>
          <p:cNvPr id="419" name="Google Shape;419;p3"/>
          <p:cNvPicPr preferRelativeResize="0"/>
          <p:nvPr/>
        </p:nvPicPr>
        <p:blipFill rotWithShape="1">
          <a:blip r:embed="rId3">
            <a:alphaModFix/>
          </a:blip>
          <a:srcRect/>
          <a:stretch/>
        </p:blipFill>
        <p:spPr>
          <a:xfrm>
            <a:off x="718941" y="6284358"/>
            <a:ext cx="457200" cy="457200"/>
          </a:xfrm>
          <a:prstGeom prst="rect">
            <a:avLst/>
          </a:prstGeom>
          <a:noFill/>
          <a:ln>
            <a:noFill/>
          </a:ln>
        </p:spPr>
      </p:pic>
      <p:sp>
        <p:nvSpPr>
          <p:cNvPr id="420" name="Google Shape;420;p3"/>
          <p:cNvSpPr txBox="1">
            <a:spLocks noGrp="1"/>
          </p:cNvSpPr>
          <p:nvPr>
            <p:ph type="body" idx="4"/>
          </p:nvPr>
        </p:nvSpPr>
        <p:spPr>
          <a:xfrm>
            <a:off x="1470662" y="7478132"/>
            <a:ext cx="8229600" cy="548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t>Access logs and troubleshoot services</a:t>
            </a:r>
            <a:endParaRPr/>
          </a:p>
        </p:txBody>
      </p:sp>
      <p:pic>
        <p:nvPicPr>
          <p:cNvPr id="421" name="Google Shape;421;p3"/>
          <p:cNvPicPr preferRelativeResize="0"/>
          <p:nvPr/>
        </p:nvPicPr>
        <p:blipFill rotWithShape="1">
          <a:blip r:embed="rId3">
            <a:alphaModFix/>
          </a:blip>
          <a:srcRect/>
          <a:stretch/>
        </p:blipFill>
        <p:spPr>
          <a:xfrm>
            <a:off x="718941" y="7580883"/>
            <a:ext cx="457200" cy="457200"/>
          </a:xfrm>
          <a:prstGeom prst="rect">
            <a:avLst/>
          </a:prstGeom>
          <a:noFill/>
          <a:ln>
            <a:noFill/>
          </a:ln>
        </p:spPr>
      </p:pic>
      <p:sp>
        <p:nvSpPr>
          <p:cNvPr id="422" name="Google Shape;422;p3"/>
          <p:cNvSpPr txBox="1"/>
          <p:nvPr/>
        </p:nvSpPr>
        <p:spPr>
          <a:xfrm>
            <a:off x="718941" y="1835880"/>
            <a:ext cx="8229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g77cd789f11_0_158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None Network: Overview</a:t>
            </a:r>
            <a:endParaRPr/>
          </a:p>
        </p:txBody>
      </p:sp>
      <p:pic>
        <p:nvPicPr>
          <p:cNvPr id="735" name="Google Shape;735;g77cd789f11_0_1580"/>
          <p:cNvPicPr preferRelativeResize="0"/>
          <p:nvPr/>
        </p:nvPicPr>
        <p:blipFill rotWithShape="1">
          <a:blip r:embed="rId3">
            <a:alphaModFix/>
          </a:blip>
          <a:srcRect/>
          <a:stretch/>
        </p:blipFill>
        <p:spPr>
          <a:xfrm>
            <a:off x="4599577" y="568058"/>
            <a:ext cx="7056854" cy="481699"/>
          </a:xfrm>
          <a:prstGeom prst="rect">
            <a:avLst/>
          </a:prstGeom>
          <a:noFill/>
          <a:ln>
            <a:noFill/>
          </a:ln>
        </p:spPr>
      </p:pic>
      <p:sp>
        <p:nvSpPr>
          <p:cNvPr id="736" name="Google Shape;736;g77cd789f11_0_1580"/>
          <p:cNvSpPr/>
          <p:nvPr/>
        </p:nvSpPr>
        <p:spPr>
          <a:xfrm>
            <a:off x="2746827" y="2064075"/>
            <a:ext cx="10521900" cy="10074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None provides the functionality of disabling networking.</a:t>
            </a:r>
            <a:endParaRPr sz="2200" b="0" i="0" u="none" strike="noStrike" cap="none">
              <a:solidFill>
                <a:srgbClr val="3F3F3F"/>
              </a:solidFill>
              <a:latin typeface="Open Sans"/>
              <a:ea typeface="Open Sans"/>
              <a:cs typeface="Open Sans"/>
              <a:sym typeface="Open Sans"/>
            </a:endParaRPr>
          </a:p>
        </p:txBody>
      </p:sp>
      <p:sp>
        <p:nvSpPr>
          <p:cNvPr id="737" name="Google Shape;737;g77cd789f11_0_1580"/>
          <p:cNvSpPr/>
          <p:nvPr/>
        </p:nvSpPr>
        <p:spPr>
          <a:xfrm>
            <a:off x="1758763" y="5292550"/>
            <a:ext cx="5193600" cy="27801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Command:</a:t>
            </a:r>
            <a:endParaRPr sz="22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highlight>
                  <a:srgbClr val="F5F5F5"/>
                </a:highlight>
                <a:latin typeface="Open Sans"/>
                <a:ea typeface="Open Sans"/>
                <a:cs typeface="Open Sans"/>
                <a:sym typeface="Open Sans"/>
              </a:rPr>
              <a:t>$ docker run --rm -dit \</a:t>
            </a:r>
            <a:endParaRPr sz="2200" b="0" i="1" u="none" strike="noStrike" cap="none">
              <a:solidFill>
                <a:srgbClr val="434343"/>
              </a:solidFill>
              <a:highlight>
                <a:srgbClr val="F5F5F5"/>
              </a:highlight>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highlight>
                  <a:srgbClr val="F5F5F5"/>
                </a:highlight>
                <a:latin typeface="Open Sans"/>
                <a:ea typeface="Open Sans"/>
                <a:cs typeface="Open Sans"/>
                <a:sym typeface="Open Sans"/>
              </a:rPr>
              <a:t>  --network none \</a:t>
            </a:r>
            <a:endParaRPr sz="2200" b="0" i="1" u="none" strike="noStrike" cap="none">
              <a:solidFill>
                <a:srgbClr val="434343"/>
              </a:solidFill>
              <a:highlight>
                <a:srgbClr val="F5F5F5"/>
              </a:highlight>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highlight>
                  <a:srgbClr val="F5F5F5"/>
                </a:highlight>
                <a:latin typeface="Open Sans"/>
                <a:ea typeface="Open Sans"/>
                <a:cs typeface="Open Sans"/>
                <a:sym typeface="Open Sans"/>
              </a:rPr>
              <a:t>  --name no-net-alpine \</a:t>
            </a:r>
            <a:endParaRPr sz="2200" b="0" i="1" u="none" strike="noStrike" cap="none">
              <a:solidFill>
                <a:srgbClr val="434343"/>
              </a:solidFill>
              <a:highlight>
                <a:srgbClr val="F5F5F5"/>
              </a:highlight>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highlight>
                  <a:srgbClr val="F5F5F5"/>
                </a:highlight>
                <a:latin typeface="Open Sans"/>
                <a:ea typeface="Open Sans"/>
                <a:cs typeface="Open Sans"/>
                <a:sym typeface="Open Sans"/>
              </a:rPr>
              <a:t>  alpine:latest \</a:t>
            </a:r>
            <a:endParaRPr sz="2200" b="0" i="1" u="none" strike="noStrike" cap="none">
              <a:solidFill>
                <a:srgbClr val="434343"/>
              </a:solidFill>
              <a:highlight>
                <a:srgbClr val="F5F5F5"/>
              </a:highlight>
              <a:latin typeface="Open Sans"/>
              <a:ea typeface="Open Sans"/>
              <a:cs typeface="Open Sans"/>
              <a:sym typeface="Open Sans"/>
            </a:endParaRPr>
          </a:p>
          <a:p>
            <a:pPr marL="88900" marR="88900" lvl="0" indent="0" algn="l" rtl="0">
              <a:lnSpc>
                <a:spcPct val="142857"/>
              </a:lnSpc>
              <a:spcBef>
                <a:spcPts val="0"/>
              </a:spcBef>
              <a:spcAft>
                <a:spcPts val="800"/>
              </a:spcAft>
              <a:buClr>
                <a:srgbClr val="000000"/>
              </a:buClr>
              <a:buSzPts val="2200"/>
              <a:buFont typeface="Arial"/>
              <a:buNone/>
            </a:pPr>
            <a:r>
              <a:rPr lang="en-US" sz="2200" b="0" i="1" u="none" strike="noStrike" cap="none">
                <a:solidFill>
                  <a:srgbClr val="434343"/>
                </a:solidFill>
                <a:highlight>
                  <a:srgbClr val="F5F5F5"/>
                </a:highlight>
                <a:latin typeface="Open Sans"/>
                <a:ea typeface="Open Sans"/>
                <a:cs typeface="Open Sans"/>
                <a:sym typeface="Open Sans"/>
              </a:rPr>
              <a:t>  ash</a:t>
            </a:r>
            <a:endParaRPr sz="2200" b="0" i="1" u="none" strike="noStrike" cap="none">
              <a:solidFill>
                <a:srgbClr val="434343"/>
              </a:solidFill>
              <a:latin typeface="Open Sans"/>
              <a:ea typeface="Open Sans"/>
              <a:cs typeface="Open Sans"/>
              <a:sym typeface="Open Sans"/>
            </a:endParaRPr>
          </a:p>
        </p:txBody>
      </p:sp>
      <p:sp>
        <p:nvSpPr>
          <p:cNvPr id="738" name="Google Shape;738;g77cd789f11_0_1580"/>
          <p:cNvSpPr/>
          <p:nvPr/>
        </p:nvSpPr>
        <p:spPr>
          <a:xfrm>
            <a:off x="1758762" y="4255875"/>
            <a:ext cx="5358000" cy="651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Form a container with none network:</a:t>
            </a:r>
            <a:endParaRPr sz="2200" b="0" i="0" u="none" strike="noStrike" cap="none">
              <a:solidFill>
                <a:schemeClr val="lt1"/>
              </a:solidFill>
              <a:latin typeface="Open Sans"/>
              <a:ea typeface="Open Sans"/>
              <a:cs typeface="Open Sans"/>
              <a:sym typeface="Open Sans"/>
            </a:endParaRPr>
          </a:p>
        </p:txBody>
      </p:sp>
      <p:sp>
        <p:nvSpPr>
          <p:cNvPr id="739" name="Google Shape;739;g77cd789f11_0_1580"/>
          <p:cNvSpPr/>
          <p:nvPr/>
        </p:nvSpPr>
        <p:spPr>
          <a:xfrm>
            <a:off x="10618388" y="6044725"/>
            <a:ext cx="3638400" cy="7128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Using this will result in a container with no </a:t>
            </a:r>
            <a:r>
              <a:rPr lang="en-US" sz="2200" b="0" i="1" u="none" strike="noStrike" cap="none">
                <a:solidFill>
                  <a:srgbClr val="3F3F3F"/>
                </a:solidFill>
                <a:latin typeface="Open Sans"/>
                <a:ea typeface="Open Sans"/>
                <a:cs typeface="Open Sans"/>
                <a:sym typeface="Open Sans"/>
              </a:rPr>
              <a:t>eth0</a:t>
            </a:r>
            <a:endParaRPr sz="1400" b="0" i="1" u="none" strike="noStrike" cap="none">
              <a:solidFill>
                <a:srgbClr val="000000"/>
              </a:solidFill>
              <a:latin typeface="Arial"/>
              <a:ea typeface="Arial"/>
              <a:cs typeface="Arial"/>
              <a:sym typeface="Arial"/>
            </a:endParaRPr>
          </a:p>
        </p:txBody>
      </p:sp>
      <p:sp>
        <p:nvSpPr>
          <p:cNvPr id="740" name="Google Shape;740;g77cd789f11_0_1580"/>
          <p:cNvSpPr txBox="1"/>
          <p:nvPr/>
        </p:nvSpPr>
        <p:spPr>
          <a:xfrm>
            <a:off x="3347488" y="6392303"/>
            <a:ext cx="631200" cy="3585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741" name="Google Shape;741;g77cd789f11_0_1580"/>
          <p:cNvCxnSpPr>
            <a:stCxn id="739" idx="1"/>
            <a:endCxn id="740" idx="3"/>
          </p:cNvCxnSpPr>
          <p:nvPr/>
        </p:nvCxnSpPr>
        <p:spPr>
          <a:xfrm flipH="1">
            <a:off x="3978788" y="6401125"/>
            <a:ext cx="6639600" cy="170400"/>
          </a:xfrm>
          <a:prstGeom prst="straightConnector1">
            <a:avLst/>
          </a:prstGeom>
          <a:noFill/>
          <a:ln w="9525" cap="flat" cmpd="sng">
            <a:solidFill>
              <a:srgbClr val="5597D3"/>
            </a:solidFill>
            <a:prstDash val="solid"/>
            <a:round/>
            <a:headEnd type="none" w="sm" len="sm"/>
            <a:tailEnd type="triangl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2"/>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Prune Network</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g77cd789f11_0_190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Prune Networks</a:t>
            </a:r>
            <a:endParaRPr/>
          </a:p>
        </p:txBody>
      </p:sp>
      <p:pic>
        <p:nvPicPr>
          <p:cNvPr id="753" name="Google Shape;753;g77cd789f11_0_1900"/>
          <p:cNvPicPr preferRelativeResize="0"/>
          <p:nvPr/>
        </p:nvPicPr>
        <p:blipFill rotWithShape="1">
          <a:blip r:embed="rId3">
            <a:alphaModFix/>
          </a:blip>
          <a:srcRect/>
          <a:stretch/>
        </p:blipFill>
        <p:spPr>
          <a:xfrm>
            <a:off x="6096266" y="588841"/>
            <a:ext cx="4063476" cy="481699"/>
          </a:xfrm>
          <a:prstGeom prst="rect">
            <a:avLst/>
          </a:prstGeom>
          <a:noFill/>
          <a:ln>
            <a:noFill/>
          </a:ln>
        </p:spPr>
      </p:pic>
      <p:sp>
        <p:nvSpPr>
          <p:cNvPr id="754" name="Google Shape;754;g77cd789f11_0_1900"/>
          <p:cNvSpPr/>
          <p:nvPr/>
        </p:nvSpPr>
        <p:spPr>
          <a:xfrm>
            <a:off x="1989953" y="2239955"/>
            <a:ext cx="12276000" cy="987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networks don’t take up much disk space, but they do create iptables rules, bridge network devices, and routing table entries. </a:t>
            </a:r>
            <a:endParaRPr sz="1400" b="0" i="0" u="none" strike="noStrike" cap="none">
              <a:solidFill>
                <a:srgbClr val="000000"/>
              </a:solidFill>
              <a:latin typeface="Arial"/>
              <a:ea typeface="Arial"/>
              <a:cs typeface="Arial"/>
              <a:sym typeface="Arial"/>
            </a:endParaRPr>
          </a:p>
        </p:txBody>
      </p:sp>
      <p:sp>
        <p:nvSpPr>
          <p:cNvPr id="755" name="Google Shape;755;g77cd789f11_0_1900"/>
          <p:cNvSpPr/>
          <p:nvPr/>
        </p:nvSpPr>
        <p:spPr>
          <a:xfrm>
            <a:off x="1989953" y="4425337"/>
            <a:ext cx="12276000" cy="22506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756" name="Google Shape;756;g77cd789f11_0_1900"/>
          <p:cNvSpPr/>
          <p:nvPr/>
        </p:nvSpPr>
        <p:spPr>
          <a:xfrm>
            <a:off x="2421070" y="5422962"/>
            <a:ext cx="9552600" cy="952200"/>
          </a:xfrm>
          <a:prstGeom prst="roundRect">
            <a:avLst>
              <a:gd name="adj" fmla="val 11839"/>
            </a:avLst>
          </a:prstGeom>
          <a:solidFill>
            <a:srgbClr val="EBF2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docker network prune</a:t>
            </a:r>
            <a:endParaRPr sz="2200" b="0" i="0" u="none" strike="noStrike" cap="none">
              <a:solidFill>
                <a:srgbClr val="3F3F3F"/>
              </a:solidFill>
              <a:latin typeface="Open Sans"/>
              <a:ea typeface="Open Sans"/>
              <a:cs typeface="Open Sans"/>
              <a:sym typeface="Open Sans"/>
            </a:endParaRPr>
          </a:p>
        </p:txBody>
      </p:sp>
      <p:sp>
        <p:nvSpPr>
          <p:cNvPr id="757" name="Google Shape;757;g77cd789f11_0_1900"/>
          <p:cNvSpPr txBox="1"/>
          <p:nvPr/>
        </p:nvSpPr>
        <p:spPr>
          <a:xfrm>
            <a:off x="2299842" y="4539094"/>
            <a:ext cx="114519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user can use the following command to clean up networks which aren’t used by any containers: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g77cd789f11_0_1896"/>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Container Networking Model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3"/>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50800" lvl="0" indent="0" algn="ctr" rtl="0">
              <a:lnSpc>
                <a:spcPct val="90000"/>
              </a:lnSpc>
              <a:spcBef>
                <a:spcPts val="0"/>
              </a:spcBef>
              <a:spcAft>
                <a:spcPts val="0"/>
              </a:spcAft>
              <a:buSzPts val="4400"/>
              <a:buNone/>
            </a:pPr>
            <a:r>
              <a:rPr lang="en-US"/>
              <a:t>Container Networking Model (CNM)</a:t>
            </a:r>
            <a:endParaRPr/>
          </a:p>
        </p:txBody>
      </p:sp>
      <p:pic>
        <p:nvPicPr>
          <p:cNvPr id="769" name="Google Shape;769;p13"/>
          <p:cNvPicPr preferRelativeResize="0"/>
          <p:nvPr/>
        </p:nvPicPr>
        <p:blipFill rotWithShape="1">
          <a:blip r:embed="rId3">
            <a:alphaModFix/>
          </a:blip>
          <a:srcRect/>
          <a:stretch/>
        </p:blipFill>
        <p:spPr>
          <a:xfrm>
            <a:off x="4007957" y="568058"/>
            <a:ext cx="8240092" cy="481699"/>
          </a:xfrm>
          <a:prstGeom prst="rect">
            <a:avLst/>
          </a:prstGeom>
          <a:noFill/>
          <a:ln>
            <a:noFill/>
          </a:ln>
        </p:spPr>
      </p:pic>
      <p:sp>
        <p:nvSpPr>
          <p:cNvPr id="770" name="Google Shape;770;p13"/>
          <p:cNvSpPr/>
          <p:nvPr/>
        </p:nvSpPr>
        <p:spPr>
          <a:xfrm>
            <a:off x="2657770" y="1293739"/>
            <a:ext cx="10940459" cy="768729"/>
          </a:xfrm>
          <a:prstGeom prst="roundRect">
            <a:avLst>
              <a:gd name="adj" fmla="val 11770"/>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CNM provides portability to applications across diverse infrastructures. </a:t>
            </a:r>
            <a:endParaRPr sz="2200" b="0" i="0" u="none" strike="noStrike" cap="none">
              <a:solidFill>
                <a:srgbClr val="3F3F3F"/>
              </a:solidFill>
              <a:latin typeface="Open Sans"/>
              <a:ea typeface="Open Sans"/>
              <a:cs typeface="Open Sans"/>
              <a:sym typeface="Open Sans"/>
            </a:endParaRPr>
          </a:p>
        </p:txBody>
      </p:sp>
      <p:sp>
        <p:nvSpPr>
          <p:cNvPr id="771" name="Google Shape;771;p13"/>
          <p:cNvSpPr/>
          <p:nvPr/>
        </p:nvSpPr>
        <p:spPr>
          <a:xfrm>
            <a:off x="522011" y="8846878"/>
            <a:ext cx="8127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3F3F3F"/>
                </a:solidFill>
                <a:latin typeface="Open Sans"/>
                <a:ea typeface="Open Sans"/>
                <a:cs typeface="Open Sans"/>
                <a:sym typeface="Open Sans"/>
              </a:rPr>
              <a:t>https://success.docker.com/article/networking#thecontainernetworkingmodel</a:t>
            </a:r>
            <a:endParaRPr sz="1400" b="0" i="0" u="none" strike="noStrike" cap="none">
              <a:solidFill>
                <a:srgbClr val="000000"/>
              </a:solidFill>
              <a:latin typeface="Arial"/>
              <a:ea typeface="Arial"/>
              <a:cs typeface="Arial"/>
              <a:sym typeface="Arial"/>
            </a:endParaRPr>
          </a:p>
        </p:txBody>
      </p:sp>
      <p:grpSp>
        <p:nvGrpSpPr>
          <p:cNvPr id="772" name="Google Shape;772;p13"/>
          <p:cNvGrpSpPr/>
          <p:nvPr/>
        </p:nvGrpSpPr>
        <p:grpSpPr>
          <a:xfrm>
            <a:off x="912681" y="2443216"/>
            <a:ext cx="14744845" cy="6016791"/>
            <a:chOff x="558814" y="2270011"/>
            <a:chExt cx="16219330" cy="6016791"/>
          </a:xfrm>
        </p:grpSpPr>
        <p:pic>
          <p:nvPicPr>
            <p:cNvPr id="773" name="Google Shape;773;p13"/>
            <p:cNvPicPr preferRelativeResize="0"/>
            <p:nvPr/>
          </p:nvPicPr>
          <p:blipFill rotWithShape="1">
            <a:blip r:embed="rId4">
              <a:alphaModFix/>
            </a:blip>
            <a:srcRect/>
            <a:stretch/>
          </p:blipFill>
          <p:spPr>
            <a:xfrm>
              <a:off x="558815" y="2324099"/>
              <a:ext cx="8091196" cy="5962703"/>
            </a:xfrm>
            <a:prstGeom prst="rect">
              <a:avLst/>
            </a:prstGeom>
            <a:noFill/>
            <a:ln>
              <a:noFill/>
            </a:ln>
          </p:spPr>
        </p:pic>
        <p:grpSp>
          <p:nvGrpSpPr>
            <p:cNvPr id="774" name="Google Shape;774;p13"/>
            <p:cNvGrpSpPr/>
            <p:nvPr/>
          </p:nvGrpSpPr>
          <p:grpSpPr>
            <a:xfrm>
              <a:off x="558814" y="2270011"/>
              <a:ext cx="16219330" cy="5232359"/>
              <a:chOff x="995861" y="2411437"/>
              <a:chExt cx="16230052" cy="4852300"/>
            </a:xfrm>
          </p:grpSpPr>
          <p:sp>
            <p:nvSpPr>
              <p:cNvPr id="775" name="Google Shape;775;p13"/>
              <p:cNvSpPr/>
              <p:nvPr/>
            </p:nvSpPr>
            <p:spPr>
              <a:xfrm>
                <a:off x="995861" y="2411437"/>
                <a:ext cx="8112279" cy="2478004"/>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776" name="Google Shape;776;p13"/>
              <p:cNvCxnSpPr>
                <a:stCxn id="775" idx="3"/>
                <a:endCxn id="777" idx="1"/>
              </p:cNvCxnSpPr>
              <p:nvPr/>
            </p:nvCxnSpPr>
            <p:spPr>
              <a:xfrm rot="10800000" flipH="1">
                <a:off x="9108140" y="3158139"/>
                <a:ext cx="537900" cy="492300"/>
              </a:xfrm>
              <a:prstGeom prst="straightConnector1">
                <a:avLst/>
              </a:prstGeom>
              <a:noFill/>
              <a:ln w="9525" cap="flat" cmpd="sng">
                <a:solidFill>
                  <a:srgbClr val="5597D3"/>
                </a:solidFill>
                <a:prstDash val="solid"/>
                <a:round/>
                <a:headEnd type="none" w="sm" len="sm"/>
                <a:tailEnd type="triangle" w="med" len="med"/>
              </a:ln>
            </p:spPr>
          </p:cxnSp>
          <p:sp>
            <p:nvSpPr>
              <p:cNvPr id="777" name="Google Shape;777;p13"/>
              <p:cNvSpPr/>
              <p:nvPr/>
            </p:nvSpPr>
            <p:spPr>
              <a:xfrm>
                <a:off x="9646111" y="2708623"/>
                <a:ext cx="7579802" cy="899072"/>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sandbox is composed of a container's network stack configuration. </a:t>
                </a:r>
                <a:endParaRPr sz="2200" b="0" i="0" u="none" strike="noStrike" cap="none">
                  <a:solidFill>
                    <a:srgbClr val="3F3F3F"/>
                  </a:solidFill>
                  <a:latin typeface="Open Sans"/>
                  <a:ea typeface="Open Sans"/>
                  <a:cs typeface="Open Sans"/>
                  <a:sym typeface="Open Sans"/>
                </a:endParaRPr>
              </a:p>
            </p:txBody>
          </p:sp>
          <p:sp>
            <p:nvSpPr>
              <p:cNvPr id="778" name="Google Shape;778;p13"/>
              <p:cNvSpPr/>
              <p:nvPr/>
            </p:nvSpPr>
            <p:spPr>
              <a:xfrm>
                <a:off x="1728071" y="4237947"/>
                <a:ext cx="6374511" cy="542281"/>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sp>
            <p:nvSpPr>
              <p:cNvPr id="779" name="Google Shape;779;p13"/>
              <p:cNvSpPr/>
              <p:nvPr/>
            </p:nvSpPr>
            <p:spPr>
              <a:xfrm>
                <a:off x="9646111" y="4570062"/>
                <a:ext cx="7579802" cy="899072"/>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These endpoints join the sandboxes to a network.</a:t>
                </a:r>
                <a:endParaRPr sz="2200" b="0" i="0" u="none" strike="noStrike" cap="none">
                  <a:solidFill>
                    <a:srgbClr val="3F3F3F"/>
                  </a:solidFill>
                  <a:latin typeface="Open Sans"/>
                  <a:ea typeface="Open Sans"/>
                  <a:cs typeface="Open Sans"/>
                  <a:sym typeface="Open Sans"/>
                </a:endParaRPr>
              </a:p>
            </p:txBody>
          </p:sp>
          <p:sp>
            <p:nvSpPr>
              <p:cNvPr id="780" name="Google Shape;780;p13"/>
              <p:cNvSpPr/>
              <p:nvPr/>
            </p:nvSpPr>
            <p:spPr>
              <a:xfrm>
                <a:off x="1331242" y="4891520"/>
                <a:ext cx="7244423" cy="433962"/>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sp>
            <p:nvSpPr>
              <p:cNvPr id="781" name="Google Shape;781;p13"/>
              <p:cNvSpPr/>
              <p:nvPr/>
            </p:nvSpPr>
            <p:spPr>
              <a:xfrm>
                <a:off x="9646112" y="6274756"/>
                <a:ext cx="7579801" cy="988981"/>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Network is the collection of endpoints.</a:t>
                </a:r>
                <a:endParaRPr sz="2200" b="0" i="0" u="none" strike="noStrike" cap="none">
                  <a:solidFill>
                    <a:srgbClr val="3F3F3F"/>
                  </a:solidFill>
                  <a:latin typeface="Open Sans"/>
                  <a:ea typeface="Open Sans"/>
                  <a:cs typeface="Open Sans"/>
                  <a:sym typeface="Open Sans"/>
                </a:endParaRPr>
              </a:p>
            </p:txBody>
          </p:sp>
        </p:grpSp>
      </p:grpSp>
      <p:cxnSp>
        <p:nvCxnSpPr>
          <p:cNvPr id="782" name="Google Shape;782;p13"/>
          <p:cNvCxnSpPr>
            <a:stCxn id="778" idx="3"/>
            <a:endCxn id="779" idx="1"/>
          </p:cNvCxnSpPr>
          <p:nvPr/>
        </p:nvCxnSpPr>
        <p:spPr>
          <a:xfrm>
            <a:off x="7369068" y="4705166"/>
            <a:ext cx="1402200" cy="550500"/>
          </a:xfrm>
          <a:prstGeom prst="straightConnector1">
            <a:avLst/>
          </a:prstGeom>
          <a:noFill/>
          <a:ln w="9525" cap="flat" cmpd="sng">
            <a:solidFill>
              <a:srgbClr val="5597D3"/>
            </a:solidFill>
            <a:prstDash val="solid"/>
            <a:round/>
            <a:headEnd type="none" w="sm" len="sm"/>
            <a:tailEnd type="triangle" w="med" len="med"/>
          </a:ln>
        </p:spPr>
      </p:cxnSp>
      <p:cxnSp>
        <p:nvCxnSpPr>
          <p:cNvPr id="783" name="Google Shape;783;p13"/>
          <p:cNvCxnSpPr>
            <a:stCxn id="780" idx="3"/>
            <a:endCxn id="781" idx="1"/>
          </p:cNvCxnSpPr>
          <p:nvPr/>
        </p:nvCxnSpPr>
        <p:spPr>
          <a:xfrm>
            <a:off x="7798859" y="5351529"/>
            <a:ext cx="972600" cy="1790700"/>
          </a:xfrm>
          <a:prstGeom prst="straightConnector1">
            <a:avLst/>
          </a:prstGeom>
          <a:noFill/>
          <a:ln w="9525" cap="flat" cmpd="sng">
            <a:solidFill>
              <a:srgbClr val="5597D3"/>
            </a:solidFill>
            <a:prstDash val="solid"/>
            <a:round/>
            <a:headEnd type="none" w="sm" len="sm"/>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pic>
        <p:nvPicPr>
          <p:cNvPr id="789" name="Google Shape;789;p14"/>
          <p:cNvPicPr preferRelativeResize="0"/>
          <p:nvPr/>
        </p:nvPicPr>
        <p:blipFill rotWithShape="1">
          <a:blip r:embed="rId3">
            <a:alphaModFix/>
          </a:blip>
          <a:srcRect/>
          <a:stretch/>
        </p:blipFill>
        <p:spPr>
          <a:xfrm>
            <a:off x="3772792" y="568058"/>
            <a:ext cx="8710423" cy="481699"/>
          </a:xfrm>
          <a:prstGeom prst="rect">
            <a:avLst/>
          </a:prstGeom>
          <a:noFill/>
          <a:ln>
            <a:noFill/>
          </a:ln>
        </p:spPr>
      </p:pic>
      <p:sp>
        <p:nvSpPr>
          <p:cNvPr id="790" name="Google Shape;790;p14"/>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50800" lvl="0" indent="0" algn="ctr" rtl="0">
              <a:lnSpc>
                <a:spcPct val="90000"/>
              </a:lnSpc>
              <a:spcBef>
                <a:spcPts val="0"/>
              </a:spcBef>
              <a:spcAft>
                <a:spcPts val="0"/>
              </a:spcAft>
              <a:buSzPts val="4400"/>
              <a:buNone/>
            </a:pPr>
            <a:r>
              <a:rPr lang="en-US"/>
              <a:t>Container Networking Model: Drivers</a:t>
            </a:r>
            <a:endParaRPr/>
          </a:p>
        </p:txBody>
      </p:sp>
      <p:grpSp>
        <p:nvGrpSpPr>
          <p:cNvPr id="791" name="Google Shape;791;p14"/>
          <p:cNvGrpSpPr/>
          <p:nvPr/>
        </p:nvGrpSpPr>
        <p:grpSpPr>
          <a:xfrm>
            <a:off x="1530112" y="1586658"/>
            <a:ext cx="13195776" cy="6703676"/>
            <a:chOff x="1029430" y="1796208"/>
            <a:chExt cx="13195776" cy="6703676"/>
          </a:xfrm>
        </p:grpSpPr>
        <p:sp>
          <p:nvSpPr>
            <p:cNvPr id="792" name="Google Shape;792;p14"/>
            <p:cNvSpPr/>
            <p:nvPr/>
          </p:nvSpPr>
          <p:spPr>
            <a:xfrm>
              <a:off x="7048462" y="1796208"/>
              <a:ext cx="2159075" cy="658307"/>
            </a:xfrm>
            <a:prstGeom prst="roundRect">
              <a:avLst>
                <a:gd name="adj" fmla="val 16667"/>
              </a:avLst>
            </a:prstGeom>
            <a:solidFill>
              <a:schemeClr val="lt1"/>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CNM drivers</a:t>
              </a:r>
              <a:endParaRPr sz="2200" b="0" i="0" u="none" strike="noStrike" cap="none">
                <a:solidFill>
                  <a:srgbClr val="3F3F3F"/>
                </a:solidFill>
                <a:latin typeface="Open Sans"/>
                <a:ea typeface="Open Sans"/>
                <a:cs typeface="Open Sans"/>
                <a:sym typeface="Open Sans"/>
              </a:endParaRPr>
            </a:p>
          </p:txBody>
        </p:sp>
        <p:sp>
          <p:nvSpPr>
            <p:cNvPr id="793" name="Google Shape;793;p14"/>
            <p:cNvSpPr/>
            <p:nvPr/>
          </p:nvSpPr>
          <p:spPr>
            <a:xfrm>
              <a:off x="3664838" y="3233711"/>
              <a:ext cx="2374983" cy="658307"/>
            </a:xfrm>
            <a:prstGeom prst="roundRect">
              <a:avLst>
                <a:gd name="adj" fmla="val 16667"/>
              </a:avLst>
            </a:prstGeom>
            <a:solidFill>
              <a:schemeClr val="lt1"/>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Network drivers</a:t>
              </a:r>
              <a:endParaRPr sz="2200" b="0" i="0" u="none" strike="noStrike" cap="none">
                <a:solidFill>
                  <a:srgbClr val="3F3F3F"/>
                </a:solidFill>
                <a:latin typeface="Open Sans"/>
                <a:ea typeface="Open Sans"/>
                <a:cs typeface="Open Sans"/>
                <a:sym typeface="Open Sans"/>
              </a:endParaRPr>
            </a:p>
          </p:txBody>
        </p:sp>
        <p:sp>
          <p:nvSpPr>
            <p:cNvPr id="794" name="Google Shape;794;p14"/>
            <p:cNvSpPr/>
            <p:nvPr/>
          </p:nvSpPr>
          <p:spPr>
            <a:xfrm>
              <a:off x="10216179" y="3233710"/>
              <a:ext cx="2374983" cy="658307"/>
            </a:xfrm>
            <a:prstGeom prst="roundRect">
              <a:avLst>
                <a:gd name="adj" fmla="val 16667"/>
              </a:avLst>
            </a:prstGeom>
            <a:solidFill>
              <a:schemeClr val="lt1"/>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IPAM drivers</a:t>
              </a:r>
              <a:endParaRPr sz="2200" b="0" i="0" u="none" strike="noStrike" cap="none">
                <a:solidFill>
                  <a:srgbClr val="3F3F3F"/>
                </a:solidFill>
                <a:latin typeface="Open Sans"/>
                <a:ea typeface="Open Sans"/>
                <a:cs typeface="Open Sans"/>
                <a:sym typeface="Open Sans"/>
              </a:endParaRPr>
            </a:p>
          </p:txBody>
        </p:sp>
        <p:cxnSp>
          <p:nvCxnSpPr>
            <p:cNvPr id="795" name="Google Shape;795;p14"/>
            <p:cNvCxnSpPr>
              <a:stCxn id="792" idx="2"/>
              <a:endCxn id="793" idx="3"/>
            </p:cNvCxnSpPr>
            <p:nvPr/>
          </p:nvCxnSpPr>
          <p:spPr>
            <a:xfrm rot="5400000">
              <a:off x="6529749" y="1964465"/>
              <a:ext cx="1108200" cy="2088300"/>
            </a:xfrm>
            <a:prstGeom prst="bentConnector2">
              <a:avLst/>
            </a:prstGeom>
            <a:noFill/>
            <a:ln w="9525" cap="flat" cmpd="sng">
              <a:solidFill>
                <a:srgbClr val="5597D3"/>
              </a:solidFill>
              <a:prstDash val="solid"/>
              <a:round/>
              <a:headEnd type="none" w="sm" len="sm"/>
              <a:tailEnd type="triangle" w="med" len="med"/>
            </a:ln>
          </p:spPr>
        </p:cxnSp>
        <p:cxnSp>
          <p:nvCxnSpPr>
            <p:cNvPr id="796" name="Google Shape;796;p14"/>
            <p:cNvCxnSpPr>
              <a:stCxn id="792" idx="2"/>
              <a:endCxn id="794" idx="1"/>
            </p:cNvCxnSpPr>
            <p:nvPr/>
          </p:nvCxnSpPr>
          <p:spPr>
            <a:xfrm rot="-5400000" flipH="1">
              <a:off x="8618049" y="1964465"/>
              <a:ext cx="1108200" cy="2088300"/>
            </a:xfrm>
            <a:prstGeom prst="bentConnector2">
              <a:avLst/>
            </a:prstGeom>
            <a:noFill/>
            <a:ln w="9525" cap="flat" cmpd="sng">
              <a:solidFill>
                <a:srgbClr val="5597D3"/>
              </a:solidFill>
              <a:prstDash val="solid"/>
              <a:round/>
              <a:headEnd type="none" w="sm" len="sm"/>
              <a:tailEnd type="triangle" w="med" len="med"/>
            </a:ln>
          </p:spPr>
        </p:cxnSp>
        <p:sp>
          <p:nvSpPr>
            <p:cNvPr id="797" name="Google Shape;797;p14"/>
            <p:cNvSpPr/>
            <p:nvPr/>
          </p:nvSpPr>
          <p:spPr>
            <a:xfrm>
              <a:off x="1029430" y="4572000"/>
              <a:ext cx="2612481" cy="658307"/>
            </a:xfrm>
            <a:prstGeom prst="roundRect">
              <a:avLst>
                <a:gd name="adj" fmla="val 16667"/>
              </a:avLst>
            </a:prstGeom>
            <a:solidFill>
              <a:schemeClr val="lt1"/>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Native network drivers</a:t>
              </a:r>
              <a:endParaRPr sz="2200" b="0" i="0" u="none" strike="noStrike" cap="none">
                <a:solidFill>
                  <a:srgbClr val="3F3F3F"/>
                </a:solidFill>
                <a:latin typeface="Open Sans"/>
                <a:ea typeface="Open Sans"/>
                <a:cs typeface="Open Sans"/>
                <a:sym typeface="Open Sans"/>
              </a:endParaRPr>
            </a:p>
          </p:txBody>
        </p:sp>
        <p:sp>
          <p:nvSpPr>
            <p:cNvPr id="798" name="Google Shape;798;p14"/>
            <p:cNvSpPr/>
            <p:nvPr/>
          </p:nvSpPr>
          <p:spPr>
            <a:xfrm>
              <a:off x="6263462" y="4572000"/>
              <a:ext cx="2612481" cy="658307"/>
            </a:xfrm>
            <a:prstGeom prst="roundRect">
              <a:avLst>
                <a:gd name="adj" fmla="val 16667"/>
              </a:avLst>
            </a:prstGeom>
            <a:solidFill>
              <a:schemeClr val="lt1"/>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Remote network drivers</a:t>
              </a:r>
              <a:endParaRPr sz="2200" b="0" i="0" u="none" strike="noStrike" cap="none">
                <a:solidFill>
                  <a:srgbClr val="3F3F3F"/>
                </a:solidFill>
                <a:latin typeface="Open Sans"/>
                <a:ea typeface="Open Sans"/>
                <a:cs typeface="Open Sans"/>
                <a:sym typeface="Open Sans"/>
              </a:endParaRPr>
            </a:p>
          </p:txBody>
        </p:sp>
        <p:cxnSp>
          <p:nvCxnSpPr>
            <p:cNvPr id="799" name="Google Shape;799;p14"/>
            <p:cNvCxnSpPr>
              <a:stCxn id="793" idx="2"/>
              <a:endCxn id="797" idx="3"/>
            </p:cNvCxnSpPr>
            <p:nvPr/>
          </p:nvCxnSpPr>
          <p:spPr>
            <a:xfrm rot="5400000">
              <a:off x="3742479" y="3791368"/>
              <a:ext cx="1009200" cy="1210500"/>
            </a:xfrm>
            <a:prstGeom prst="bentConnector2">
              <a:avLst/>
            </a:prstGeom>
            <a:noFill/>
            <a:ln w="9525" cap="flat" cmpd="sng">
              <a:solidFill>
                <a:srgbClr val="5597D3"/>
              </a:solidFill>
              <a:prstDash val="solid"/>
              <a:round/>
              <a:headEnd type="none" w="sm" len="sm"/>
              <a:tailEnd type="triangle" w="med" len="med"/>
            </a:ln>
          </p:spPr>
        </p:cxnSp>
        <p:cxnSp>
          <p:nvCxnSpPr>
            <p:cNvPr id="800" name="Google Shape;800;p14"/>
            <p:cNvCxnSpPr>
              <a:stCxn id="793" idx="2"/>
              <a:endCxn id="798" idx="1"/>
            </p:cNvCxnSpPr>
            <p:nvPr/>
          </p:nvCxnSpPr>
          <p:spPr>
            <a:xfrm rot="-5400000" flipH="1">
              <a:off x="5053329" y="3691018"/>
              <a:ext cx="1009200" cy="1411200"/>
            </a:xfrm>
            <a:prstGeom prst="bentConnector2">
              <a:avLst/>
            </a:prstGeom>
            <a:noFill/>
            <a:ln w="9525" cap="flat" cmpd="sng">
              <a:solidFill>
                <a:srgbClr val="5597D3"/>
              </a:solidFill>
              <a:prstDash val="solid"/>
              <a:round/>
              <a:headEnd type="none" w="sm" len="sm"/>
              <a:tailEnd type="triangle" w="med" len="med"/>
            </a:ln>
          </p:spPr>
        </p:cxnSp>
        <p:cxnSp>
          <p:nvCxnSpPr>
            <p:cNvPr id="801" name="Google Shape;801;p14"/>
            <p:cNvCxnSpPr>
              <a:endCxn id="802" idx="1"/>
            </p:cNvCxnSpPr>
            <p:nvPr/>
          </p:nvCxnSpPr>
          <p:spPr>
            <a:xfrm rot="10800000" flipH="1">
              <a:off x="2335675" y="5906077"/>
              <a:ext cx="1021800" cy="600"/>
            </a:xfrm>
            <a:prstGeom prst="straightConnector1">
              <a:avLst/>
            </a:prstGeom>
            <a:noFill/>
            <a:ln w="9525" cap="flat" cmpd="sng">
              <a:solidFill>
                <a:srgbClr val="5597D3"/>
              </a:solidFill>
              <a:prstDash val="solid"/>
              <a:round/>
              <a:headEnd type="none" w="sm" len="sm"/>
              <a:tailEnd type="none" w="sm" len="sm"/>
            </a:ln>
          </p:spPr>
        </p:cxnSp>
        <p:cxnSp>
          <p:nvCxnSpPr>
            <p:cNvPr id="803" name="Google Shape;803;p14"/>
            <p:cNvCxnSpPr>
              <a:endCxn id="804" idx="1"/>
            </p:cNvCxnSpPr>
            <p:nvPr/>
          </p:nvCxnSpPr>
          <p:spPr>
            <a:xfrm rot="10800000" flipH="1">
              <a:off x="2335763" y="6503548"/>
              <a:ext cx="1007100" cy="300"/>
            </a:xfrm>
            <a:prstGeom prst="straightConnector1">
              <a:avLst/>
            </a:prstGeom>
            <a:noFill/>
            <a:ln w="9525" cap="flat" cmpd="sng">
              <a:solidFill>
                <a:srgbClr val="5597D3"/>
              </a:solidFill>
              <a:prstDash val="solid"/>
              <a:round/>
              <a:headEnd type="none" w="sm" len="sm"/>
              <a:tailEnd type="none" w="sm" len="sm"/>
            </a:ln>
          </p:spPr>
        </p:cxnSp>
        <p:cxnSp>
          <p:nvCxnSpPr>
            <p:cNvPr id="805" name="Google Shape;805;p14"/>
            <p:cNvCxnSpPr>
              <a:endCxn id="806" idx="1"/>
            </p:cNvCxnSpPr>
            <p:nvPr/>
          </p:nvCxnSpPr>
          <p:spPr>
            <a:xfrm>
              <a:off x="2335764" y="7101018"/>
              <a:ext cx="1007100" cy="0"/>
            </a:xfrm>
            <a:prstGeom prst="straightConnector1">
              <a:avLst/>
            </a:prstGeom>
            <a:noFill/>
            <a:ln w="9525" cap="flat" cmpd="sng">
              <a:solidFill>
                <a:srgbClr val="5597D3"/>
              </a:solidFill>
              <a:prstDash val="solid"/>
              <a:round/>
              <a:headEnd type="none" w="sm" len="sm"/>
              <a:tailEnd type="none" w="sm" len="sm"/>
            </a:ln>
          </p:spPr>
        </p:cxnSp>
        <p:cxnSp>
          <p:nvCxnSpPr>
            <p:cNvPr id="807" name="Google Shape;807;p14"/>
            <p:cNvCxnSpPr>
              <a:endCxn id="808" idx="1"/>
            </p:cNvCxnSpPr>
            <p:nvPr/>
          </p:nvCxnSpPr>
          <p:spPr>
            <a:xfrm>
              <a:off x="2335675" y="7698261"/>
              <a:ext cx="1021800" cy="0"/>
            </a:xfrm>
            <a:prstGeom prst="straightConnector1">
              <a:avLst/>
            </a:prstGeom>
            <a:noFill/>
            <a:ln w="9525" cap="flat" cmpd="sng">
              <a:solidFill>
                <a:srgbClr val="5597D3"/>
              </a:solidFill>
              <a:prstDash val="solid"/>
              <a:round/>
              <a:headEnd type="none" w="sm" len="sm"/>
              <a:tailEnd type="none" w="sm" len="sm"/>
            </a:ln>
          </p:spPr>
        </p:cxnSp>
        <p:cxnSp>
          <p:nvCxnSpPr>
            <p:cNvPr id="809" name="Google Shape;809;p14"/>
            <p:cNvCxnSpPr>
              <a:endCxn id="810" idx="1"/>
            </p:cNvCxnSpPr>
            <p:nvPr/>
          </p:nvCxnSpPr>
          <p:spPr>
            <a:xfrm>
              <a:off x="2335765" y="8295506"/>
              <a:ext cx="1007100" cy="0"/>
            </a:xfrm>
            <a:prstGeom prst="straightConnector1">
              <a:avLst/>
            </a:prstGeom>
            <a:noFill/>
            <a:ln w="9525" cap="flat" cmpd="sng">
              <a:solidFill>
                <a:srgbClr val="5597D3"/>
              </a:solidFill>
              <a:prstDash val="solid"/>
              <a:round/>
              <a:headEnd type="none" w="sm" len="sm"/>
              <a:tailEnd type="none" w="sm" len="sm"/>
            </a:ln>
          </p:spPr>
        </p:cxnSp>
        <p:cxnSp>
          <p:nvCxnSpPr>
            <p:cNvPr id="811" name="Google Shape;811;p14"/>
            <p:cNvCxnSpPr>
              <a:stCxn id="797" idx="2"/>
            </p:cNvCxnSpPr>
            <p:nvPr/>
          </p:nvCxnSpPr>
          <p:spPr>
            <a:xfrm>
              <a:off x="2335671" y="5230307"/>
              <a:ext cx="0" cy="3065100"/>
            </a:xfrm>
            <a:prstGeom prst="straightConnector1">
              <a:avLst/>
            </a:prstGeom>
            <a:noFill/>
            <a:ln w="9525" cap="flat" cmpd="sng">
              <a:solidFill>
                <a:srgbClr val="5597D3"/>
              </a:solidFill>
              <a:prstDash val="solid"/>
              <a:round/>
              <a:headEnd type="none" w="sm" len="sm"/>
              <a:tailEnd type="none" w="sm" len="sm"/>
            </a:ln>
          </p:spPr>
        </p:cxnSp>
        <p:sp>
          <p:nvSpPr>
            <p:cNvPr id="802" name="Google Shape;802;p14"/>
            <p:cNvSpPr/>
            <p:nvPr/>
          </p:nvSpPr>
          <p:spPr>
            <a:xfrm>
              <a:off x="3357475" y="5701698"/>
              <a:ext cx="1784359" cy="408757"/>
            </a:xfrm>
            <a:prstGeom prst="roundRect">
              <a:avLst>
                <a:gd name="adj" fmla="val 16667"/>
              </a:avLst>
            </a:prstGeom>
            <a:solidFill>
              <a:schemeClr val="lt1"/>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Host</a:t>
              </a:r>
              <a:endParaRPr sz="2200" b="0" i="0" u="none" strike="noStrike" cap="none">
                <a:solidFill>
                  <a:srgbClr val="3F3F3F"/>
                </a:solidFill>
                <a:latin typeface="Open Sans"/>
                <a:ea typeface="Open Sans"/>
                <a:cs typeface="Open Sans"/>
                <a:sym typeface="Open Sans"/>
              </a:endParaRPr>
            </a:p>
          </p:txBody>
        </p:sp>
        <p:sp>
          <p:nvSpPr>
            <p:cNvPr id="804" name="Google Shape;804;p14"/>
            <p:cNvSpPr/>
            <p:nvPr/>
          </p:nvSpPr>
          <p:spPr>
            <a:xfrm>
              <a:off x="3342863" y="6299169"/>
              <a:ext cx="1784359" cy="408757"/>
            </a:xfrm>
            <a:prstGeom prst="roundRect">
              <a:avLst>
                <a:gd name="adj" fmla="val 16667"/>
              </a:avLst>
            </a:prstGeom>
            <a:solidFill>
              <a:schemeClr val="lt1"/>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Bridge</a:t>
              </a:r>
              <a:endParaRPr sz="2200" b="0" i="0" u="none" strike="noStrike" cap="none">
                <a:solidFill>
                  <a:srgbClr val="3F3F3F"/>
                </a:solidFill>
                <a:latin typeface="Open Sans"/>
                <a:ea typeface="Open Sans"/>
                <a:cs typeface="Open Sans"/>
                <a:sym typeface="Open Sans"/>
              </a:endParaRPr>
            </a:p>
          </p:txBody>
        </p:sp>
        <p:sp>
          <p:nvSpPr>
            <p:cNvPr id="806" name="Google Shape;806;p14"/>
            <p:cNvSpPr/>
            <p:nvPr/>
          </p:nvSpPr>
          <p:spPr>
            <a:xfrm>
              <a:off x="3342864" y="6896639"/>
              <a:ext cx="1784359" cy="408757"/>
            </a:xfrm>
            <a:prstGeom prst="roundRect">
              <a:avLst>
                <a:gd name="adj" fmla="val 16667"/>
              </a:avLst>
            </a:prstGeom>
            <a:solidFill>
              <a:schemeClr val="lt1"/>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Overlay</a:t>
              </a:r>
              <a:endParaRPr sz="2200" b="0" i="0" u="none" strike="noStrike" cap="none">
                <a:solidFill>
                  <a:srgbClr val="3F3F3F"/>
                </a:solidFill>
                <a:latin typeface="Open Sans"/>
                <a:ea typeface="Open Sans"/>
                <a:cs typeface="Open Sans"/>
                <a:sym typeface="Open Sans"/>
              </a:endParaRPr>
            </a:p>
          </p:txBody>
        </p:sp>
        <p:sp>
          <p:nvSpPr>
            <p:cNvPr id="808" name="Google Shape;808;p14"/>
            <p:cNvSpPr/>
            <p:nvPr/>
          </p:nvSpPr>
          <p:spPr>
            <a:xfrm>
              <a:off x="3357475" y="7493883"/>
              <a:ext cx="1784359" cy="408757"/>
            </a:xfrm>
            <a:prstGeom prst="roundRect">
              <a:avLst>
                <a:gd name="adj" fmla="val 16667"/>
              </a:avLst>
            </a:prstGeom>
            <a:solidFill>
              <a:schemeClr val="lt1"/>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MACVLAN</a:t>
              </a:r>
              <a:endParaRPr sz="2200" b="0" i="0" u="none" strike="noStrike" cap="none">
                <a:solidFill>
                  <a:srgbClr val="3F3F3F"/>
                </a:solidFill>
                <a:latin typeface="Open Sans"/>
                <a:ea typeface="Open Sans"/>
                <a:cs typeface="Open Sans"/>
                <a:sym typeface="Open Sans"/>
              </a:endParaRPr>
            </a:p>
          </p:txBody>
        </p:sp>
        <p:sp>
          <p:nvSpPr>
            <p:cNvPr id="810" name="Google Shape;810;p14"/>
            <p:cNvSpPr/>
            <p:nvPr/>
          </p:nvSpPr>
          <p:spPr>
            <a:xfrm>
              <a:off x="3342865" y="8091127"/>
              <a:ext cx="1784359" cy="408757"/>
            </a:xfrm>
            <a:prstGeom prst="roundRect">
              <a:avLst>
                <a:gd name="adj" fmla="val 16667"/>
              </a:avLst>
            </a:prstGeom>
            <a:solidFill>
              <a:schemeClr val="lt1"/>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None</a:t>
              </a:r>
              <a:endParaRPr sz="2200" b="0" i="0" u="none" strike="noStrike" cap="none">
                <a:solidFill>
                  <a:srgbClr val="3F3F3F"/>
                </a:solidFill>
                <a:latin typeface="Open Sans"/>
                <a:ea typeface="Open Sans"/>
                <a:cs typeface="Open Sans"/>
                <a:sym typeface="Open Sans"/>
              </a:endParaRPr>
            </a:p>
          </p:txBody>
        </p:sp>
        <p:sp>
          <p:nvSpPr>
            <p:cNvPr id="812" name="Google Shape;812;p14"/>
            <p:cNvSpPr/>
            <p:nvPr/>
          </p:nvSpPr>
          <p:spPr>
            <a:xfrm>
              <a:off x="8576895" y="5738364"/>
              <a:ext cx="1784359" cy="408757"/>
            </a:xfrm>
            <a:prstGeom prst="roundRect">
              <a:avLst>
                <a:gd name="adj" fmla="val 16667"/>
              </a:avLst>
            </a:prstGeom>
            <a:solidFill>
              <a:schemeClr val="lt1"/>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contiv</a:t>
              </a:r>
              <a:endParaRPr sz="2200" b="0" i="0" u="none" strike="noStrike" cap="none">
                <a:solidFill>
                  <a:srgbClr val="3F3F3F"/>
                </a:solidFill>
                <a:latin typeface="Open Sans"/>
                <a:ea typeface="Open Sans"/>
                <a:cs typeface="Open Sans"/>
                <a:sym typeface="Open Sans"/>
              </a:endParaRPr>
            </a:p>
          </p:txBody>
        </p:sp>
        <p:sp>
          <p:nvSpPr>
            <p:cNvPr id="813" name="Google Shape;813;p14"/>
            <p:cNvSpPr/>
            <p:nvPr/>
          </p:nvSpPr>
          <p:spPr>
            <a:xfrm>
              <a:off x="8576894" y="6334491"/>
              <a:ext cx="1784359" cy="408757"/>
            </a:xfrm>
            <a:prstGeom prst="roundRect">
              <a:avLst>
                <a:gd name="adj" fmla="val 16667"/>
              </a:avLst>
            </a:prstGeom>
            <a:solidFill>
              <a:schemeClr val="lt1"/>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weave</a:t>
              </a:r>
              <a:endParaRPr sz="2200" b="0" i="0" u="none" strike="noStrike" cap="none">
                <a:solidFill>
                  <a:srgbClr val="3F3F3F"/>
                </a:solidFill>
                <a:latin typeface="Open Sans"/>
                <a:ea typeface="Open Sans"/>
                <a:cs typeface="Open Sans"/>
                <a:sym typeface="Open Sans"/>
              </a:endParaRPr>
            </a:p>
          </p:txBody>
        </p:sp>
        <p:sp>
          <p:nvSpPr>
            <p:cNvPr id="814" name="Google Shape;814;p14"/>
            <p:cNvSpPr/>
            <p:nvPr/>
          </p:nvSpPr>
          <p:spPr>
            <a:xfrm>
              <a:off x="8576893" y="6928378"/>
              <a:ext cx="1784359" cy="408757"/>
            </a:xfrm>
            <a:prstGeom prst="roundRect">
              <a:avLst>
                <a:gd name="adj" fmla="val 16667"/>
              </a:avLst>
            </a:prstGeom>
            <a:solidFill>
              <a:schemeClr val="lt1"/>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kuryr</a:t>
              </a:r>
              <a:endParaRPr sz="2200" b="0" i="0" u="none" strike="noStrike" cap="none">
                <a:solidFill>
                  <a:srgbClr val="3F3F3F"/>
                </a:solidFill>
                <a:latin typeface="Open Sans"/>
                <a:ea typeface="Open Sans"/>
                <a:cs typeface="Open Sans"/>
                <a:sym typeface="Open Sans"/>
              </a:endParaRPr>
            </a:p>
          </p:txBody>
        </p:sp>
        <p:cxnSp>
          <p:nvCxnSpPr>
            <p:cNvPr id="815" name="Google Shape;815;p14"/>
            <p:cNvCxnSpPr/>
            <p:nvPr/>
          </p:nvCxnSpPr>
          <p:spPr>
            <a:xfrm rot="10800000" flipH="1">
              <a:off x="7569703" y="5942743"/>
              <a:ext cx="1021804" cy="454"/>
            </a:xfrm>
            <a:prstGeom prst="straightConnector1">
              <a:avLst/>
            </a:prstGeom>
            <a:noFill/>
            <a:ln w="9525" cap="flat" cmpd="sng">
              <a:solidFill>
                <a:srgbClr val="5597D3"/>
              </a:solidFill>
              <a:prstDash val="solid"/>
              <a:round/>
              <a:headEnd type="none" w="sm" len="sm"/>
              <a:tailEnd type="none" w="sm" len="sm"/>
            </a:ln>
          </p:spPr>
        </p:cxnSp>
        <p:cxnSp>
          <p:nvCxnSpPr>
            <p:cNvPr id="816" name="Google Shape;816;p14"/>
            <p:cNvCxnSpPr/>
            <p:nvPr/>
          </p:nvCxnSpPr>
          <p:spPr>
            <a:xfrm rot="10800000" flipH="1">
              <a:off x="7569703" y="6540214"/>
              <a:ext cx="1007192" cy="226"/>
            </a:xfrm>
            <a:prstGeom prst="straightConnector1">
              <a:avLst/>
            </a:prstGeom>
            <a:noFill/>
            <a:ln w="9525" cap="flat" cmpd="sng">
              <a:solidFill>
                <a:srgbClr val="5597D3"/>
              </a:solidFill>
              <a:prstDash val="solid"/>
              <a:round/>
              <a:headEnd type="none" w="sm" len="sm"/>
              <a:tailEnd type="none" w="sm" len="sm"/>
            </a:ln>
          </p:spPr>
        </p:cxnSp>
        <p:cxnSp>
          <p:nvCxnSpPr>
            <p:cNvPr id="817" name="Google Shape;817;p14"/>
            <p:cNvCxnSpPr/>
            <p:nvPr/>
          </p:nvCxnSpPr>
          <p:spPr>
            <a:xfrm>
              <a:off x="7569703" y="7137684"/>
              <a:ext cx="1007193" cy="0"/>
            </a:xfrm>
            <a:prstGeom prst="straightConnector1">
              <a:avLst/>
            </a:prstGeom>
            <a:noFill/>
            <a:ln w="9525" cap="flat" cmpd="sng">
              <a:solidFill>
                <a:srgbClr val="5597D3"/>
              </a:solidFill>
              <a:prstDash val="solid"/>
              <a:round/>
              <a:headEnd type="none" w="sm" len="sm"/>
              <a:tailEnd type="none" w="sm" len="sm"/>
            </a:ln>
          </p:spPr>
        </p:cxnSp>
        <p:cxnSp>
          <p:nvCxnSpPr>
            <p:cNvPr id="818" name="Google Shape;818;p14"/>
            <p:cNvCxnSpPr>
              <a:stCxn id="798" idx="2"/>
            </p:cNvCxnSpPr>
            <p:nvPr/>
          </p:nvCxnSpPr>
          <p:spPr>
            <a:xfrm>
              <a:off x="7569703" y="5230307"/>
              <a:ext cx="0" cy="1902600"/>
            </a:xfrm>
            <a:prstGeom prst="straightConnector1">
              <a:avLst/>
            </a:prstGeom>
            <a:noFill/>
            <a:ln w="9525" cap="flat" cmpd="sng">
              <a:solidFill>
                <a:srgbClr val="5597D3"/>
              </a:solidFill>
              <a:prstDash val="solid"/>
              <a:round/>
              <a:headEnd type="none" w="sm" len="sm"/>
              <a:tailEnd type="none" w="sm" len="sm"/>
            </a:ln>
          </p:spPr>
        </p:cxnSp>
        <p:sp>
          <p:nvSpPr>
            <p:cNvPr id="819" name="Google Shape;819;p14"/>
            <p:cNvSpPr/>
            <p:nvPr/>
          </p:nvSpPr>
          <p:spPr>
            <a:xfrm>
              <a:off x="12440847" y="4406433"/>
              <a:ext cx="1784359" cy="408757"/>
            </a:xfrm>
            <a:prstGeom prst="roundRect">
              <a:avLst>
                <a:gd name="adj" fmla="val 16667"/>
              </a:avLst>
            </a:prstGeom>
            <a:solidFill>
              <a:schemeClr val="lt1"/>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infoblox</a:t>
              </a:r>
              <a:endParaRPr sz="2200" b="0" i="0" u="none" strike="noStrike" cap="none">
                <a:solidFill>
                  <a:srgbClr val="3F3F3F"/>
                </a:solidFill>
                <a:latin typeface="Open Sans"/>
                <a:ea typeface="Open Sans"/>
                <a:cs typeface="Open Sans"/>
                <a:sym typeface="Open Sans"/>
              </a:endParaRPr>
            </a:p>
          </p:txBody>
        </p:sp>
        <p:cxnSp>
          <p:nvCxnSpPr>
            <p:cNvPr id="820" name="Google Shape;820;p14"/>
            <p:cNvCxnSpPr/>
            <p:nvPr/>
          </p:nvCxnSpPr>
          <p:spPr>
            <a:xfrm>
              <a:off x="11411357" y="4610811"/>
              <a:ext cx="1044102" cy="1"/>
            </a:xfrm>
            <a:prstGeom prst="straightConnector1">
              <a:avLst/>
            </a:prstGeom>
            <a:noFill/>
            <a:ln w="9525" cap="flat" cmpd="sng">
              <a:solidFill>
                <a:srgbClr val="5597D3"/>
              </a:solidFill>
              <a:prstDash val="solid"/>
              <a:round/>
              <a:headEnd type="none" w="sm" len="sm"/>
              <a:tailEnd type="none" w="sm" len="sm"/>
            </a:ln>
          </p:spPr>
        </p:cxnSp>
        <p:cxnSp>
          <p:nvCxnSpPr>
            <p:cNvPr id="821" name="Google Shape;821;p14"/>
            <p:cNvCxnSpPr>
              <a:stCxn id="794" idx="2"/>
            </p:cNvCxnSpPr>
            <p:nvPr/>
          </p:nvCxnSpPr>
          <p:spPr>
            <a:xfrm>
              <a:off x="11403670" y="3892017"/>
              <a:ext cx="7800" cy="718800"/>
            </a:xfrm>
            <a:prstGeom prst="straightConnector1">
              <a:avLst/>
            </a:prstGeom>
            <a:noFill/>
            <a:ln w="9525" cap="flat" cmpd="sng">
              <a:solidFill>
                <a:srgbClr val="5597D3"/>
              </a:solidFill>
              <a:prstDash val="solid"/>
              <a:round/>
              <a:headEnd type="none" w="sm" len="sm"/>
              <a:tailEnd type="none" w="sm" len="sm"/>
            </a:ln>
          </p:spPr>
        </p:cxn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5"/>
          <p:cNvSpPr txBox="1">
            <a:spLocks noGrp="1"/>
          </p:cNvSpPr>
          <p:nvPr>
            <p:ph type="title"/>
          </p:nvPr>
        </p:nvSpPr>
        <p:spPr>
          <a:xfrm>
            <a:off x="2569532" y="152400"/>
            <a:ext cx="11546518"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Interaction between Docker Engine, CNM, and Network Drivers</a:t>
            </a:r>
            <a:endParaRPr/>
          </a:p>
        </p:txBody>
      </p:sp>
      <p:pic>
        <p:nvPicPr>
          <p:cNvPr id="828" name="Google Shape;828;p15"/>
          <p:cNvPicPr preferRelativeResize="0"/>
          <p:nvPr/>
        </p:nvPicPr>
        <p:blipFill rotWithShape="1">
          <a:blip r:embed="rId3">
            <a:alphaModFix/>
          </a:blip>
          <a:srcRect/>
          <a:stretch/>
        </p:blipFill>
        <p:spPr>
          <a:xfrm>
            <a:off x="583931" y="568058"/>
            <a:ext cx="15431045" cy="481699"/>
          </a:xfrm>
          <a:prstGeom prst="rect">
            <a:avLst/>
          </a:prstGeom>
          <a:noFill/>
          <a:ln>
            <a:noFill/>
          </a:ln>
        </p:spPr>
      </p:pic>
      <p:pic>
        <p:nvPicPr>
          <p:cNvPr id="829" name="Google Shape;829;p15"/>
          <p:cNvPicPr preferRelativeResize="0"/>
          <p:nvPr/>
        </p:nvPicPr>
        <p:blipFill rotWithShape="1">
          <a:blip r:embed="rId4">
            <a:alphaModFix/>
          </a:blip>
          <a:srcRect/>
          <a:stretch/>
        </p:blipFill>
        <p:spPr>
          <a:xfrm>
            <a:off x="3921918" y="1465415"/>
            <a:ext cx="8412163" cy="6763454"/>
          </a:xfrm>
          <a:prstGeom prst="rect">
            <a:avLst/>
          </a:prstGeom>
          <a:noFill/>
          <a:ln>
            <a:noFill/>
          </a:ln>
        </p:spPr>
      </p:pic>
      <p:sp>
        <p:nvSpPr>
          <p:cNvPr id="830" name="Google Shape;830;p15"/>
          <p:cNvSpPr/>
          <p:nvPr/>
        </p:nvSpPr>
        <p:spPr>
          <a:xfrm>
            <a:off x="583931" y="8698700"/>
            <a:ext cx="8128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Open Sans"/>
                <a:ea typeface="Open Sans"/>
                <a:cs typeface="Open Sans"/>
                <a:sym typeface="Open Sans"/>
              </a:rPr>
              <a:t>Source: https://success.docker.com/article/networking#thecontainernetworkingmodel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16"/>
          <p:cNvSpPr txBox="1">
            <a:spLocks noGrp="1"/>
          </p:cNvSpPr>
          <p:nvPr>
            <p:ph type="body" idx="1"/>
          </p:nvPr>
        </p:nvSpPr>
        <p:spPr>
          <a:xfrm>
            <a:off x="2"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Container Networking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7"/>
          <p:cNvSpPr txBox="1">
            <a:spLocks noGrp="1"/>
          </p:cNvSpPr>
          <p:nvPr>
            <p:ph type="title"/>
          </p:nvPr>
        </p:nvSpPr>
        <p:spPr>
          <a:xfrm>
            <a:off x="4331493" y="192369"/>
            <a:ext cx="7593023"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Networking from Container Point of View</a:t>
            </a:r>
            <a:endParaRPr/>
          </a:p>
        </p:txBody>
      </p:sp>
      <p:pic>
        <p:nvPicPr>
          <p:cNvPr id="842" name="Google Shape;842;p17"/>
          <p:cNvPicPr preferRelativeResize="0"/>
          <p:nvPr/>
        </p:nvPicPr>
        <p:blipFill rotWithShape="1">
          <a:blip r:embed="rId3">
            <a:alphaModFix/>
          </a:blip>
          <a:srcRect/>
          <a:stretch/>
        </p:blipFill>
        <p:spPr>
          <a:xfrm>
            <a:off x="2858197" y="568058"/>
            <a:ext cx="10539612" cy="481699"/>
          </a:xfrm>
          <a:prstGeom prst="rect">
            <a:avLst/>
          </a:prstGeom>
          <a:noFill/>
          <a:ln>
            <a:noFill/>
          </a:ln>
        </p:spPr>
      </p:pic>
      <p:grpSp>
        <p:nvGrpSpPr>
          <p:cNvPr id="843" name="Google Shape;843;p17"/>
          <p:cNvGrpSpPr/>
          <p:nvPr/>
        </p:nvGrpSpPr>
        <p:grpSpPr>
          <a:xfrm>
            <a:off x="5578004" y="3210670"/>
            <a:ext cx="4933823" cy="3754960"/>
            <a:chOff x="6006145" y="3003114"/>
            <a:chExt cx="4077536" cy="3103273"/>
          </a:xfrm>
        </p:grpSpPr>
        <p:sp>
          <p:nvSpPr>
            <p:cNvPr id="844" name="Google Shape;844;p17"/>
            <p:cNvSpPr/>
            <p:nvPr/>
          </p:nvSpPr>
          <p:spPr>
            <a:xfrm>
              <a:off x="6859195" y="3924296"/>
              <a:ext cx="2371436" cy="2182091"/>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Network interface components </a:t>
              </a:r>
              <a:endParaRPr sz="2200" b="0" i="0" u="none" strike="noStrike" cap="none">
                <a:solidFill>
                  <a:srgbClr val="3F3F3F"/>
                </a:solidFill>
                <a:latin typeface="Open Sans"/>
                <a:ea typeface="Open Sans"/>
                <a:cs typeface="Open Sans"/>
                <a:sym typeface="Open Sans"/>
              </a:endParaRPr>
            </a:p>
          </p:txBody>
        </p:sp>
        <p:sp>
          <p:nvSpPr>
            <p:cNvPr id="845" name="Google Shape;845;p17"/>
            <p:cNvSpPr/>
            <p:nvPr/>
          </p:nvSpPr>
          <p:spPr>
            <a:xfrm>
              <a:off x="9657156" y="5062995"/>
              <a:ext cx="426525" cy="392468"/>
            </a:xfrm>
            <a:prstGeom prst="ellipse">
              <a:avLst/>
            </a:prstGeom>
            <a:solidFill>
              <a:srgbClr val="E4B363"/>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46" name="Google Shape;846;p17"/>
            <p:cNvSpPr/>
            <p:nvPr/>
          </p:nvSpPr>
          <p:spPr>
            <a:xfrm>
              <a:off x="9294897" y="3688538"/>
              <a:ext cx="426525" cy="392468"/>
            </a:xfrm>
            <a:prstGeom prst="ellipse">
              <a:avLst/>
            </a:prstGeom>
            <a:solidFill>
              <a:srgbClr val="427AA1"/>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47" name="Google Shape;847;p17"/>
            <p:cNvSpPr/>
            <p:nvPr/>
          </p:nvSpPr>
          <p:spPr>
            <a:xfrm>
              <a:off x="7831650" y="3003114"/>
              <a:ext cx="426525" cy="392468"/>
            </a:xfrm>
            <a:prstGeom prst="ellipse">
              <a:avLst/>
            </a:prstGeom>
            <a:solidFill>
              <a:srgbClr val="E4B363"/>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48" name="Google Shape;848;p17"/>
            <p:cNvSpPr/>
            <p:nvPr/>
          </p:nvSpPr>
          <p:spPr>
            <a:xfrm>
              <a:off x="6006145" y="5062995"/>
              <a:ext cx="426525" cy="392468"/>
            </a:xfrm>
            <a:prstGeom prst="ellipse">
              <a:avLst/>
            </a:prstGeom>
            <a:solidFill>
              <a:srgbClr val="3A405A"/>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49" name="Google Shape;849;p17"/>
            <p:cNvSpPr/>
            <p:nvPr/>
          </p:nvSpPr>
          <p:spPr>
            <a:xfrm>
              <a:off x="6219407" y="3688537"/>
              <a:ext cx="426525" cy="392468"/>
            </a:xfrm>
            <a:prstGeom prst="ellipse">
              <a:avLst/>
            </a:prstGeom>
            <a:solidFill>
              <a:srgbClr val="0FCFE8"/>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850" name="Google Shape;850;p17"/>
          <p:cNvSpPr/>
          <p:nvPr/>
        </p:nvSpPr>
        <p:spPr>
          <a:xfrm>
            <a:off x="3587152" y="5747125"/>
            <a:ext cx="1553630" cy="284658"/>
          </a:xfrm>
          <a:prstGeom prst="rect">
            <a:avLst/>
          </a:prstGeom>
          <a:noFill/>
          <a:ln>
            <a:noFill/>
          </a:ln>
        </p:spPr>
        <p:txBody>
          <a:bodyPr spcFirstLastPara="1" wrap="square" lIns="91425" tIns="45700" rIns="91425" bIns="45700" anchor="ctr" anchorCtr="0">
            <a:spAutoFit/>
          </a:bodyPr>
          <a:lstStyle/>
          <a:p>
            <a:pPr marL="0" marR="0" lvl="0" indent="0" algn="ctr" rtl="0">
              <a:lnSpc>
                <a:spcPct val="2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IP address</a:t>
            </a:r>
            <a:endParaRPr sz="2200" b="0" i="0" u="none" strike="noStrike" cap="none">
              <a:solidFill>
                <a:srgbClr val="3F3F3F"/>
              </a:solidFill>
              <a:latin typeface="Arial"/>
              <a:ea typeface="Arial"/>
              <a:cs typeface="Arial"/>
              <a:sym typeface="Arial"/>
            </a:endParaRPr>
          </a:p>
        </p:txBody>
      </p:sp>
      <p:sp>
        <p:nvSpPr>
          <p:cNvPr id="851" name="Google Shape;851;p17"/>
          <p:cNvSpPr/>
          <p:nvPr/>
        </p:nvSpPr>
        <p:spPr>
          <a:xfrm>
            <a:off x="4212724" y="4062031"/>
            <a:ext cx="132440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Gateway</a:t>
            </a:r>
            <a:endParaRPr sz="2200" b="0" i="0" u="none" strike="noStrike" cap="none">
              <a:solidFill>
                <a:srgbClr val="3F3F3F"/>
              </a:solidFill>
              <a:latin typeface="Arial"/>
              <a:ea typeface="Arial"/>
              <a:cs typeface="Arial"/>
              <a:sym typeface="Arial"/>
            </a:endParaRPr>
          </a:p>
        </p:txBody>
      </p:sp>
      <p:sp>
        <p:nvSpPr>
          <p:cNvPr id="852" name="Google Shape;852;p17"/>
          <p:cNvSpPr/>
          <p:nvPr/>
        </p:nvSpPr>
        <p:spPr>
          <a:xfrm>
            <a:off x="7077339" y="2459911"/>
            <a:ext cx="1935145"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Routing table</a:t>
            </a:r>
            <a:endParaRPr sz="2200" b="0" i="0" u="none" strike="noStrike" cap="none">
              <a:solidFill>
                <a:srgbClr val="3F3F3F"/>
              </a:solidFill>
              <a:latin typeface="Arial"/>
              <a:ea typeface="Arial"/>
              <a:cs typeface="Arial"/>
              <a:sym typeface="Arial"/>
            </a:endParaRPr>
          </a:p>
        </p:txBody>
      </p:sp>
      <p:sp>
        <p:nvSpPr>
          <p:cNvPr id="853" name="Google Shape;853;p17"/>
          <p:cNvSpPr/>
          <p:nvPr/>
        </p:nvSpPr>
        <p:spPr>
          <a:xfrm>
            <a:off x="10511823" y="4084031"/>
            <a:ext cx="188224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DNS services</a:t>
            </a:r>
            <a:endParaRPr sz="2200" b="0" i="0" u="none" strike="noStrike" cap="none">
              <a:solidFill>
                <a:srgbClr val="3F3F3F"/>
              </a:solidFill>
              <a:latin typeface="Arial"/>
              <a:ea typeface="Arial"/>
              <a:cs typeface="Arial"/>
              <a:sym typeface="Arial"/>
            </a:endParaRPr>
          </a:p>
        </p:txBody>
      </p:sp>
      <p:sp>
        <p:nvSpPr>
          <p:cNvPr id="854" name="Google Shape;854;p17"/>
          <p:cNvSpPr/>
          <p:nvPr/>
        </p:nvSpPr>
        <p:spPr>
          <a:xfrm>
            <a:off x="11027918" y="5747125"/>
            <a:ext cx="2630932"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Other networking details</a:t>
            </a:r>
            <a:endParaRPr sz="2200" b="0" i="0" u="none" strike="noStrike" cap="none">
              <a:solidFill>
                <a:srgbClr val="3F3F3F"/>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22"/>
          <p:cNvSpPr txBox="1">
            <a:spLocks noGrp="1"/>
          </p:cNvSpPr>
          <p:nvPr>
            <p:ph type="title"/>
          </p:nvPr>
        </p:nvSpPr>
        <p:spPr>
          <a:xfrm>
            <a:off x="4331493" y="192369"/>
            <a:ext cx="7593023"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Networking from Container Point of View</a:t>
            </a:r>
            <a:endParaRPr/>
          </a:p>
        </p:txBody>
      </p:sp>
      <p:pic>
        <p:nvPicPr>
          <p:cNvPr id="861" name="Google Shape;861;p22"/>
          <p:cNvPicPr preferRelativeResize="0"/>
          <p:nvPr/>
        </p:nvPicPr>
        <p:blipFill rotWithShape="1">
          <a:blip r:embed="rId3">
            <a:alphaModFix/>
          </a:blip>
          <a:srcRect/>
          <a:stretch/>
        </p:blipFill>
        <p:spPr>
          <a:xfrm>
            <a:off x="2858197" y="568058"/>
            <a:ext cx="10539612" cy="481699"/>
          </a:xfrm>
          <a:prstGeom prst="rect">
            <a:avLst/>
          </a:prstGeom>
          <a:noFill/>
          <a:ln>
            <a:noFill/>
          </a:ln>
        </p:spPr>
      </p:pic>
      <p:sp>
        <p:nvSpPr>
          <p:cNvPr id="862" name="Google Shape;862;p22"/>
          <p:cNvSpPr/>
          <p:nvPr/>
        </p:nvSpPr>
        <p:spPr>
          <a:xfrm>
            <a:off x="1615871" y="1809750"/>
            <a:ext cx="3108530" cy="535116"/>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Published ports:</a:t>
            </a:r>
            <a:endParaRPr sz="1400" b="0" i="0" u="none" strike="noStrike" cap="none">
              <a:solidFill>
                <a:srgbClr val="000000"/>
              </a:solidFill>
              <a:latin typeface="Arial"/>
              <a:ea typeface="Arial"/>
              <a:cs typeface="Arial"/>
              <a:sym typeface="Arial"/>
            </a:endParaRPr>
          </a:p>
        </p:txBody>
      </p:sp>
      <p:sp>
        <p:nvSpPr>
          <p:cNvPr id="863" name="Google Shape;863;p22"/>
          <p:cNvSpPr/>
          <p:nvPr/>
        </p:nvSpPr>
        <p:spPr>
          <a:xfrm>
            <a:off x="1615870" y="2728671"/>
            <a:ext cx="13205030" cy="1252779"/>
          </a:xfrm>
          <a:prstGeom prst="roundRect">
            <a:avLst>
              <a:gd name="adj" fmla="val 11839"/>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Making a port available using </a:t>
            </a:r>
            <a:r>
              <a:rPr lang="en-US" sz="2200" b="0" i="1" u="none" strike="noStrike" cap="none">
                <a:solidFill>
                  <a:srgbClr val="3F3F3F"/>
                </a:solidFill>
                <a:latin typeface="Open Sans"/>
                <a:ea typeface="Open Sans"/>
                <a:cs typeface="Open Sans"/>
                <a:sym typeface="Open Sans"/>
              </a:rPr>
              <a:t>--publish </a:t>
            </a:r>
            <a:r>
              <a:rPr lang="en-US" sz="2200" b="0" i="0" u="none" strike="noStrike" cap="none">
                <a:solidFill>
                  <a:srgbClr val="3F3F3F"/>
                </a:solidFill>
                <a:latin typeface="Open Sans"/>
                <a:ea typeface="Open Sans"/>
                <a:cs typeface="Open Sans"/>
                <a:sym typeface="Open Sans"/>
              </a:rPr>
              <a:t>or </a:t>
            </a:r>
            <a:r>
              <a:rPr lang="en-US" sz="2200" b="0" i="1" u="none" strike="noStrike" cap="none">
                <a:solidFill>
                  <a:srgbClr val="3F3F3F"/>
                </a:solidFill>
                <a:latin typeface="Open Sans"/>
                <a:ea typeface="Open Sans"/>
                <a:cs typeface="Open Sans"/>
                <a:sym typeface="Open Sans"/>
              </a:rPr>
              <a:t>-p </a:t>
            </a:r>
            <a:r>
              <a:rPr lang="en-US" sz="2200" b="0" i="0" u="none" strike="noStrike" cap="none">
                <a:solidFill>
                  <a:srgbClr val="3F3F3F"/>
                </a:solidFill>
                <a:latin typeface="Open Sans"/>
                <a:ea typeface="Open Sans"/>
                <a:cs typeface="Open Sans"/>
                <a:sym typeface="Open Sans"/>
              </a:rPr>
              <a:t>will create a firewall rule that map a container port to the port present on a Docker host. Examples are provided in the following table:</a:t>
            </a:r>
            <a:endParaRPr sz="2200" b="0" i="0" u="none" strike="noStrike" cap="none">
              <a:solidFill>
                <a:srgbClr val="3F3F3F"/>
              </a:solidFill>
              <a:latin typeface="Open Sans"/>
              <a:ea typeface="Open Sans"/>
              <a:cs typeface="Open Sans"/>
              <a:sym typeface="Open Sans"/>
            </a:endParaRPr>
          </a:p>
        </p:txBody>
      </p:sp>
      <p:graphicFrame>
        <p:nvGraphicFramePr>
          <p:cNvPr id="864" name="Google Shape;864;p22"/>
          <p:cNvGraphicFramePr/>
          <p:nvPr/>
        </p:nvGraphicFramePr>
        <p:xfrm>
          <a:off x="1615865" y="4495801"/>
          <a:ext cx="3000000" cy="3000000"/>
        </p:xfrm>
        <a:graphic>
          <a:graphicData uri="http://schemas.openxmlformats.org/drawingml/2006/table">
            <a:tbl>
              <a:tblPr firstRow="1" bandRow="1">
                <a:noFill/>
                <a:tableStyleId>{DEED4703-45B7-4FFF-9A7E-04AF4FF0BCCC}</a:tableStyleId>
              </a:tblPr>
              <a:tblGrid>
                <a:gridCol w="4363375">
                  <a:extLst>
                    <a:ext uri="{9D8B030D-6E8A-4147-A177-3AD203B41FA5}">
                      <a16:colId xmlns:a16="http://schemas.microsoft.com/office/drawing/2014/main" val="20000"/>
                    </a:ext>
                  </a:extLst>
                </a:gridCol>
                <a:gridCol w="8841650">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Flag value</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1400" u="none" strike="noStrike" cap="none"/>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i="1" u="none" strike="noStrike" cap="none">
                          <a:solidFill>
                            <a:srgbClr val="3F3F3F"/>
                          </a:solidFill>
                          <a:latin typeface="Open Sans"/>
                          <a:ea typeface="Open Sans"/>
                          <a:cs typeface="Open Sans"/>
                          <a:sym typeface="Open Sans"/>
                        </a:rPr>
                        <a:t>-p 8080:80</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TCP port 80 in the container is mapped to port 8080 on the Docker host.</a:t>
                      </a:r>
                      <a:endParaRPr sz="1400" u="none" strike="noStrike" cap="none"/>
                    </a:p>
                  </a:txBody>
                  <a:tcPr marL="91450" marR="91450" marT="45725" marB="45725" anchor="ct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i="1" u="none" strike="noStrike" cap="none">
                          <a:solidFill>
                            <a:srgbClr val="3F3F3F"/>
                          </a:solidFill>
                          <a:latin typeface="Open Sans"/>
                          <a:ea typeface="Open Sans"/>
                          <a:cs typeface="Open Sans"/>
                          <a:sym typeface="Open Sans"/>
                        </a:rPr>
                        <a:t>-p 192.168.1.100:8080:80</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TCP port 80 in the container is mapped to port 8080 on the Docker host for connections to host IP 192.168.1.100.</a:t>
                      </a:r>
                      <a:endParaRPr sz="1400" u="none" strike="noStrike" cap="none"/>
                    </a:p>
                  </a:txBody>
                  <a:tcPr marL="91450" marR="91450" marT="45725" marB="45725" anchor="ct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i="1" u="none" strike="noStrike" cap="none">
                          <a:solidFill>
                            <a:srgbClr val="3F3F3F"/>
                          </a:solidFill>
                          <a:latin typeface="Open Sans"/>
                          <a:ea typeface="Open Sans"/>
                          <a:cs typeface="Open Sans"/>
                          <a:sym typeface="Open Sans"/>
                        </a:rPr>
                        <a:t>-p 8080:80/udp</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UDP port 80 in the container is mapped to port 8080 on the Docker host.</a:t>
                      </a:r>
                      <a:endParaRPr sz="1400" u="none" strike="noStrike" cap="none"/>
                    </a:p>
                  </a:txBody>
                  <a:tcPr marL="91450" marR="91450" marT="45725" marB="45725" anchor="ctr"/>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i="1" u="none" strike="noStrike" cap="none">
                          <a:solidFill>
                            <a:srgbClr val="3F3F3F"/>
                          </a:solidFill>
                          <a:latin typeface="Open Sans"/>
                          <a:ea typeface="Open Sans"/>
                          <a:cs typeface="Open Sans"/>
                          <a:sym typeface="Open Sans"/>
                        </a:rPr>
                        <a:t>-p 8080:80/tcp -p 8080:80/udp</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TCP port 80 in the container is mapped to TCP port 8080 on the Docker host and UDP port 80 in the container is mapped to UDP port 8080 on the Docker host.</a:t>
                      </a:r>
                      <a:endParaRPr sz="1400" u="none" strike="noStrike" cap="none"/>
                    </a:p>
                  </a:txBody>
                  <a:tcPr marL="91450" marR="91450" marT="45725" marB="457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
          <p:cNvSpPr txBox="1">
            <a:spLocks noGrp="1"/>
          </p:cNvSpPr>
          <p:nvPr>
            <p:ph type="body" idx="1"/>
          </p:nvPr>
        </p:nvSpPr>
        <p:spPr>
          <a:xfrm>
            <a:off x="2"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Network Architecture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8"/>
          <p:cNvSpPr txBox="1">
            <a:spLocks noGrp="1"/>
          </p:cNvSpPr>
          <p:nvPr>
            <p:ph type="title"/>
          </p:nvPr>
        </p:nvSpPr>
        <p:spPr>
          <a:xfrm>
            <a:off x="4331493" y="192369"/>
            <a:ext cx="7593023"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Networking from Container Point of View</a:t>
            </a:r>
            <a:endParaRPr/>
          </a:p>
        </p:txBody>
      </p:sp>
      <p:pic>
        <p:nvPicPr>
          <p:cNvPr id="871" name="Google Shape;871;p18"/>
          <p:cNvPicPr preferRelativeResize="0"/>
          <p:nvPr/>
        </p:nvPicPr>
        <p:blipFill rotWithShape="1">
          <a:blip r:embed="rId3">
            <a:alphaModFix/>
          </a:blip>
          <a:srcRect/>
          <a:stretch/>
        </p:blipFill>
        <p:spPr>
          <a:xfrm>
            <a:off x="2858197" y="568058"/>
            <a:ext cx="10539612" cy="481699"/>
          </a:xfrm>
          <a:prstGeom prst="rect">
            <a:avLst/>
          </a:prstGeom>
          <a:noFill/>
          <a:ln>
            <a:noFill/>
          </a:ln>
        </p:spPr>
      </p:pic>
      <p:sp>
        <p:nvSpPr>
          <p:cNvPr id="872" name="Google Shape;872;p18"/>
          <p:cNvSpPr/>
          <p:nvPr/>
        </p:nvSpPr>
        <p:spPr>
          <a:xfrm>
            <a:off x="1615875" y="2289675"/>
            <a:ext cx="13347000" cy="2785162"/>
          </a:xfrm>
          <a:prstGeom prst="roundRect">
            <a:avLst>
              <a:gd name="adj" fmla="val 11839"/>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368300" algn="l" rtl="0">
              <a:lnSpc>
                <a:spcPct val="15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An IP address is assigned to a container for every Docker network that it connects to.</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 </a:t>
            </a:r>
            <a:r>
              <a:rPr lang="en-US" sz="2200" b="0" i="1" u="none" strike="noStrike" cap="none">
                <a:solidFill>
                  <a:srgbClr val="3F3F3F"/>
                </a:solidFill>
                <a:latin typeface="Open Sans"/>
                <a:ea typeface="Open Sans"/>
                <a:cs typeface="Open Sans"/>
                <a:sym typeface="Open Sans"/>
              </a:rPr>
              <a:t>--network </a:t>
            </a:r>
            <a:r>
              <a:rPr lang="en-US" sz="2200" b="0" i="0" u="none" strike="noStrike" cap="none">
                <a:solidFill>
                  <a:srgbClr val="3F3F3F"/>
                </a:solidFill>
                <a:latin typeface="Open Sans"/>
                <a:ea typeface="Open Sans"/>
                <a:cs typeface="Open Sans"/>
                <a:sym typeface="Open Sans"/>
              </a:rPr>
              <a:t>is used to connect a container to a single network.</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The </a:t>
            </a:r>
            <a:r>
              <a:rPr lang="en-US" sz="2200" b="0" i="1" u="none" strike="noStrike" cap="none">
                <a:solidFill>
                  <a:srgbClr val="3F3F3F"/>
                </a:solidFill>
                <a:latin typeface="Open Sans"/>
                <a:ea typeface="Open Sans"/>
                <a:cs typeface="Open Sans"/>
                <a:sym typeface="Open Sans"/>
              </a:rPr>
              <a:t>docker network connect </a:t>
            </a:r>
            <a:r>
              <a:rPr lang="en-US" sz="2200" b="0" i="0" u="none" strike="noStrike" cap="none">
                <a:solidFill>
                  <a:srgbClr val="3F3F3F"/>
                </a:solidFill>
                <a:latin typeface="Open Sans"/>
                <a:ea typeface="Open Sans"/>
                <a:cs typeface="Open Sans"/>
                <a:sym typeface="Open Sans"/>
              </a:rPr>
              <a:t>is used to connect a running container to multiple networks. </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The IP address can be specified while connecting the container to a network by using </a:t>
            </a:r>
            <a:r>
              <a:rPr lang="en-US" sz="2200" b="0" i="1" u="none" strike="noStrike" cap="none">
                <a:solidFill>
                  <a:srgbClr val="3F3F3F"/>
                </a:solidFill>
                <a:latin typeface="Open Sans"/>
                <a:ea typeface="Open Sans"/>
                <a:cs typeface="Open Sans"/>
                <a:sym typeface="Open Sans"/>
              </a:rPr>
              <a:t>--ip </a:t>
            </a:r>
            <a:r>
              <a:rPr lang="en-US" sz="2200" b="0" i="0" u="none" strike="noStrike" cap="none">
                <a:solidFill>
                  <a:srgbClr val="3F3F3F"/>
                </a:solidFill>
                <a:latin typeface="Open Sans"/>
                <a:ea typeface="Open Sans"/>
                <a:cs typeface="Open Sans"/>
                <a:sym typeface="Open Sans"/>
              </a:rPr>
              <a:t>or </a:t>
            </a:r>
            <a:r>
              <a:rPr lang="en-US" sz="2200" b="0" i="1" u="none" strike="noStrike" cap="none">
                <a:solidFill>
                  <a:srgbClr val="3F3F3F"/>
                </a:solidFill>
                <a:latin typeface="Open Sans"/>
                <a:ea typeface="Open Sans"/>
                <a:cs typeface="Open Sans"/>
                <a:sym typeface="Open Sans"/>
              </a:rPr>
              <a:t>--ip6 </a:t>
            </a:r>
            <a:r>
              <a:rPr lang="en-US" sz="2200" b="0" i="0" u="none" strike="noStrike" cap="none">
                <a:solidFill>
                  <a:srgbClr val="3F3F3F"/>
                </a:solidFill>
                <a:latin typeface="Open Sans"/>
                <a:ea typeface="Open Sans"/>
                <a:cs typeface="Open Sans"/>
                <a:sym typeface="Open Sans"/>
              </a:rPr>
              <a:t>flags.</a:t>
            </a:r>
            <a:endParaRPr sz="2200" b="0" i="1" u="none" strike="noStrike" cap="none">
              <a:solidFill>
                <a:srgbClr val="3F3F3F"/>
              </a:solidFill>
              <a:latin typeface="Open Sans"/>
              <a:ea typeface="Open Sans"/>
              <a:cs typeface="Open Sans"/>
              <a:sym typeface="Open Sans"/>
            </a:endParaRPr>
          </a:p>
        </p:txBody>
      </p:sp>
      <p:sp>
        <p:nvSpPr>
          <p:cNvPr id="873" name="Google Shape;873;p18"/>
          <p:cNvSpPr/>
          <p:nvPr/>
        </p:nvSpPr>
        <p:spPr>
          <a:xfrm>
            <a:off x="1615875" y="1554075"/>
            <a:ext cx="3360000" cy="5352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IP address:</a:t>
            </a:r>
            <a:endParaRPr sz="2200" b="0" i="0" u="none" strike="noStrike" cap="none">
              <a:solidFill>
                <a:schemeClr val="lt1"/>
              </a:solidFill>
              <a:latin typeface="Open Sans"/>
              <a:ea typeface="Open Sans"/>
              <a:cs typeface="Open Sans"/>
              <a:sym typeface="Open Sans"/>
            </a:endParaRPr>
          </a:p>
        </p:txBody>
      </p:sp>
      <p:sp>
        <p:nvSpPr>
          <p:cNvPr id="874" name="Google Shape;874;p18"/>
          <p:cNvSpPr/>
          <p:nvPr/>
        </p:nvSpPr>
        <p:spPr>
          <a:xfrm>
            <a:off x="1615875" y="6284499"/>
            <a:ext cx="13347000" cy="1903499"/>
          </a:xfrm>
          <a:prstGeom prst="roundRect">
            <a:avLst>
              <a:gd name="adj" fmla="val 11839"/>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368300" algn="l" rtl="0">
              <a:lnSpc>
                <a:spcPct val="15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Container ID in the Docker is the default hostname of the container. </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A hostname is overridden by using </a:t>
            </a:r>
            <a:r>
              <a:rPr lang="en-US" sz="2200" b="0" i="1" u="none" strike="noStrike" cap="none">
                <a:solidFill>
                  <a:srgbClr val="3F3F3F"/>
                </a:solidFill>
                <a:latin typeface="Open Sans"/>
                <a:ea typeface="Open Sans"/>
                <a:cs typeface="Open Sans"/>
                <a:sym typeface="Open Sans"/>
              </a:rPr>
              <a:t>--hostname</a:t>
            </a:r>
            <a:r>
              <a:rPr lang="en-US"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Additional network alias is specified by using </a:t>
            </a:r>
            <a:r>
              <a:rPr lang="en-US" sz="2200" b="0" i="1" u="none" strike="noStrike" cap="none">
                <a:solidFill>
                  <a:srgbClr val="3F3F3F"/>
                </a:solidFill>
                <a:latin typeface="Open Sans"/>
                <a:ea typeface="Open Sans"/>
                <a:cs typeface="Open Sans"/>
                <a:sym typeface="Open Sans"/>
              </a:rPr>
              <a:t>--alias </a:t>
            </a:r>
            <a:r>
              <a:rPr lang="en-US" sz="2200" b="0" i="0" u="none" strike="noStrike" cap="none">
                <a:solidFill>
                  <a:srgbClr val="3F3F3F"/>
                </a:solidFill>
                <a:latin typeface="Open Sans"/>
                <a:ea typeface="Open Sans"/>
                <a:cs typeface="Open Sans"/>
                <a:sym typeface="Open Sans"/>
              </a:rPr>
              <a:t>flag for the container on an existing network.</a:t>
            </a:r>
            <a:endParaRPr sz="1400" b="0" i="0" u="none" strike="noStrike" cap="none">
              <a:solidFill>
                <a:srgbClr val="000000"/>
              </a:solidFill>
              <a:latin typeface="Arial"/>
              <a:ea typeface="Arial"/>
              <a:cs typeface="Arial"/>
              <a:sym typeface="Arial"/>
            </a:endParaRPr>
          </a:p>
        </p:txBody>
      </p:sp>
      <p:sp>
        <p:nvSpPr>
          <p:cNvPr id="875" name="Google Shape;875;p18"/>
          <p:cNvSpPr/>
          <p:nvPr/>
        </p:nvSpPr>
        <p:spPr>
          <a:xfrm>
            <a:off x="1615890" y="5457700"/>
            <a:ext cx="3360000" cy="5352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Hostname:</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pic>
        <p:nvPicPr>
          <p:cNvPr id="881" name="Google Shape;881;p19"/>
          <p:cNvPicPr preferRelativeResize="0"/>
          <p:nvPr/>
        </p:nvPicPr>
        <p:blipFill rotWithShape="1">
          <a:blip r:embed="rId3">
            <a:alphaModFix/>
          </a:blip>
          <a:srcRect/>
          <a:stretch/>
        </p:blipFill>
        <p:spPr>
          <a:xfrm>
            <a:off x="2910374" y="568058"/>
            <a:ext cx="10435259" cy="481699"/>
          </a:xfrm>
          <a:prstGeom prst="rect">
            <a:avLst/>
          </a:prstGeom>
          <a:noFill/>
          <a:ln>
            <a:noFill/>
          </a:ln>
        </p:spPr>
      </p:pic>
      <p:sp>
        <p:nvSpPr>
          <p:cNvPr id="882" name="Google Shape;882;p19"/>
          <p:cNvSpPr/>
          <p:nvPr/>
        </p:nvSpPr>
        <p:spPr>
          <a:xfrm>
            <a:off x="1315934" y="1826802"/>
            <a:ext cx="5164543" cy="535116"/>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DNS services:</a:t>
            </a:r>
            <a:endParaRPr sz="1400" b="0" i="0" u="none" strike="noStrike" cap="none">
              <a:solidFill>
                <a:srgbClr val="000000"/>
              </a:solidFill>
              <a:latin typeface="Arial"/>
              <a:ea typeface="Arial"/>
              <a:cs typeface="Arial"/>
              <a:sym typeface="Arial"/>
            </a:endParaRPr>
          </a:p>
        </p:txBody>
      </p:sp>
      <p:sp>
        <p:nvSpPr>
          <p:cNvPr id="883" name="Google Shape;883;p19"/>
          <p:cNvSpPr/>
          <p:nvPr/>
        </p:nvSpPr>
        <p:spPr>
          <a:xfrm>
            <a:off x="1315933" y="2668661"/>
            <a:ext cx="14038364" cy="655157"/>
          </a:xfrm>
          <a:prstGeom prst="roundRect">
            <a:avLst>
              <a:gd name="adj" fmla="val 11839"/>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container inherits the DNS settings of the Docker daemon, including the /etc/hosts and /etc/resolv.conf.</a:t>
            </a:r>
            <a:endParaRPr sz="1400" b="0" i="0" u="none" strike="noStrike" cap="none">
              <a:solidFill>
                <a:srgbClr val="000000"/>
              </a:solidFill>
              <a:latin typeface="Arial"/>
              <a:ea typeface="Arial"/>
              <a:cs typeface="Arial"/>
              <a:sym typeface="Arial"/>
            </a:endParaRPr>
          </a:p>
        </p:txBody>
      </p:sp>
      <p:graphicFrame>
        <p:nvGraphicFramePr>
          <p:cNvPr id="884" name="Google Shape;884;p19"/>
          <p:cNvGraphicFramePr/>
          <p:nvPr/>
        </p:nvGraphicFramePr>
        <p:xfrm>
          <a:off x="1315933" y="3859162"/>
          <a:ext cx="3000000" cy="3000000"/>
        </p:xfrm>
        <a:graphic>
          <a:graphicData uri="http://schemas.openxmlformats.org/drawingml/2006/table">
            <a:tbl>
              <a:tblPr firstRow="1" bandRow="1">
                <a:noFill/>
                <a:tableStyleId>{DEED4703-45B7-4FFF-9A7E-04AF4FF0BCCC}</a:tableStyleId>
              </a:tblPr>
              <a:tblGrid>
                <a:gridCol w="2064150">
                  <a:extLst>
                    <a:ext uri="{9D8B030D-6E8A-4147-A177-3AD203B41FA5}">
                      <a16:colId xmlns:a16="http://schemas.microsoft.com/office/drawing/2014/main" val="20000"/>
                    </a:ext>
                  </a:extLst>
                </a:gridCol>
                <a:gridCol w="11974225">
                  <a:extLst>
                    <a:ext uri="{9D8B030D-6E8A-4147-A177-3AD203B41FA5}">
                      <a16:colId xmlns:a16="http://schemas.microsoft.com/office/drawing/2014/main" val="20001"/>
                    </a:ext>
                  </a:extLst>
                </a:gridCol>
              </a:tblGrid>
              <a:tr h="370850">
                <a:tc>
                  <a:txBody>
                    <a:bodyPr/>
                    <a:lstStyle/>
                    <a:p>
                      <a:pPr marL="0" marR="0" lvl="0" indent="0" algn="ctr" rtl="0">
                        <a:lnSpc>
                          <a:spcPct val="15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Flag</a:t>
                      </a:r>
                      <a:endParaRPr sz="1400" u="none" strike="noStrike" cap="none"/>
                    </a:p>
                  </a:txBody>
                  <a:tcPr marL="91450" marR="91450" marT="45725" marB="45725" anchor="ctr"/>
                </a:tc>
                <a:tc>
                  <a:txBody>
                    <a:bodyPr/>
                    <a:lstStyle/>
                    <a:p>
                      <a:pPr marL="0" marR="0" lvl="0" indent="0" algn="ctr" rtl="0">
                        <a:lnSpc>
                          <a:spcPct val="15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1400" u="none" strike="noStrike" cap="none"/>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l" rtl="0">
                        <a:lnSpc>
                          <a:spcPct val="15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--dns</a:t>
                      </a:r>
                      <a:endParaRPr sz="2200" i="1"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IP address of a DNS server. Multiple </a:t>
                      </a:r>
                      <a:r>
                        <a:rPr lang="en-US" sz="2200" i="1" u="none" strike="noStrike" cap="none">
                          <a:solidFill>
                            <a:srgbClr val="3F3F3F"/>
                          </a:solidFill>
                          <a:latin typeface="Open Sans"/>
                          <a:ea typeface="Open Sans"/>
                          <a:cs typeface="Open Sans"/>
                          <a:sym typeface="Open Sans"/>
                        </a:rPr>
                        <a:t>--dns</a:t>
                      </a:r>
                      <a:r>
                        <a:rPr lang="en-US" sz="2200" u="none" strike="noStrike" cap="none">
                          <a:solidFill>
                            <a:srgbClr val="3F3F3F"/>
                          </a:solidFill>
                          <a:latin typeface="Open Sans"/>
                          <a:ea typeface="Open Sans"/>
                          <a:cs typeface="Open Sans"/>
                          <a:sym typeface="Open Sans"/>
                        </a:rPr>
                        <a:t> flags are used to specify multiple DNS servers.</a:t>
                      </a:r>
                      <a:endParaRPr sz="1400" u="none" strike="noStrike" cap="none"/>
                    </a:p>
                  </a:txBody>
                  <a:tcPr marL="91450" marR="91450" marT="45725" marB="45725" anchor="ctr"/>
                </a:tc>
                <a:extLst>
                  <a:ext uri="{0D108BD9-81ED-4DB2-BD59-A6C34878D82A}">
                    <a16:rowId xmlns:a16="http://schemas.microsoft.com/office/drawing/2014/main" val="10001"/>
                  </a:ext>
                </a:extLst>
              </a:tr>
              <a:tr h="370850">
                <a:tc>
                  <a:txBody>
                    <a:bodyPr/>
                    <a:lstStyle/>
                    <a:p>
                      <a:pPr marL="0" marR="0" lvl="0" indent="0" algn="l" rtl="0">
                        <a:lnSpc>
                          <a:spcPct val="15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--dns-search</a:t>
                      </a:r>
                      <a:endParaRPr sz="1400" u="none" strike="noStrike" cap="none"/>
                    </a:p>
                  </a:txBody>
                  <a:tcPr marL="91450" marR="91450" marT="45725" marB="45725" anchor="ctr"/>
                </a:tc>
                <a:tc>
                  <a:txBody>
                    <a:bodyPr/>
                    <a:lstStyle/>
                    <a:p>
                      <a:pPr marL="0" marR="0" lvl="0" indent="0" algn="l"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Searches non-fully-qualified hostnames. Multiple</a:t>
                      </a:r>
                      <a:r>
                        <a:rPr lang="en-US" sz="2200" i="1" u="none" strike="noStrike" cap="none">
                          <a:solidFill>
                            <a:srgbClr val="3F3F3F"/>
                          </a:solidFill>
                          <a:latin typeface="Open Sans"/>
                          <a:ea typeface="Open Sans"/>
                          <a:cs typeface="Open Sans"/>
                          <a:sym typeface="Open Sans"/>
                        </a:rPr>
                        <a:t> --dns-search</a:t>
                      </a:r>
                      <a:r>
                        <a:rPr lang="en-US" sz="2200" u="none" strike="noStrike" cap="none">
                          <a:solidFill>
                            <a:srgbClr val="3F3F3F"/>
                          </a:solidFill>
                          <a:latin typeface="Open Sans"/>
                          <a:ea typeface="Open Sans"/>
                          <a:cs typeface="Open Sans"/>
                          <a:sym typeface="Open Sans"/>
                        </a:rPr>
                        <a:t> flags are used to specify multiple DNS search prefixes.</a:t>
                      </a:r>
                      <a:endParaRPr sz="1400" u="none" strike="noStrike" cap="none"/>
                    </a:p>
                  </a:txBody>
                  <a:tcPr marL="91450" marR="91450" marT="45725" marB="45725" anchor="ctr"/>
                </a:tc>
                <a:extLst>
                  <a:ext uri="{0D108BD9-81ED-4DB2-BD59-A6C34878D82A}">
                    <a16:rowId xmlns:a16="http://schemas.microsoft.com/office/drawing/2014/main" val="10002"/>
                  </a:ext>
                </a:extLst>
              </a:tr>
              <a:tr h="370850">
                <a:tc>
                  <a:txBody>
                    <a:bodyPr/>
                    <a:lstStyle/>
                    <a:p>
                      <a:pPr marL="0" marR="0" lvl="0" indent="0" algn="l" rtl="0">
                        <a:lnSpc>
                          <a:spcPct val="15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--dns-opt</a:t>
                      </a:r>
                      <a:endParaRPr sz="1400" u="none" strike="noStrike" cap="none"/>
                    </a:p>
                  </a:txBody>
                  <a:tcPr marL="91450" marR="91450" marT="45725" marB="45725" anchor="ctr"/>
                </a:tc>
                <a:tc>
                  <a:txBody>
                    <a:bodyPr/>
                    <a:lstStyle/>
                    <a:p>
                      <a:pPr marL="0" marR="0" lvl="0" indent="0" algn="l"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Represents a DNS option and its value. </a:t>
                      </a:r>
                      <a:endParaRPr sz="1400" u="none" strike="noStrike" cap="none"/>
                    </a:p>
                  </a:txBody>
                  <a:tcPr marL="91450" marR="91450" marT="45725" marB="45725" anchor="ctr"/>
                </a:tc>
                <a:extLst>
                  <a:ext uri="{0D108BD9-81ED-4DB2-BD59-A6C34878D82A}">
                    <a16:rowId xmlns:a16="http://schemas.microsoft.com/office/drawing/2014/main" val="10003"/>
                  </a:ext>
                </a:extLst>
              </a:tr>
              <a:tr h="370850">
                <a:tc>
                  <a:txBody>
                    <a:bodyPr/>
                    <a:lstStyle/>
                    <a:p>
                      <a:pPr marL="0" marR="0" lvl="0" indent="0" algn="l" rtl="0">
                        <a:lnSpc>
                          <a:spcPct val="15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--hostname</a:t>
                      </a:r>
                      <a:endParaRPr sz="1400" u="none" strike="noStrike" cap="none"/>
                    </a:p>
                  </a:txBody>
                  <a:tcPr marL="91450" marR="91450" marT="45725" marB="45725" anchor="ctr"/>
                </a:tc>
                <a:tc>
                  <a:txBody>
                    <a:bodyPr/>
                    <a:lstStyle/>
                    <a:p>
                      <a:pPr marL="0" marR="0" lvl="0" indent="0" algn="l"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Hostname of a container. </a:t>
                      </a:r>
                      <a:endParaRPr sz="1400" u="none" strike="noStrike" cap="none"/>
                    </a:p>
                  </a:txBody>
                  <a:tcPr marL="91450" marR="91450" marT="45725" marB="45725" anchor="ctr"/>
                </a:tc>
                <a:extLst>
                  <a:ext uri="{0D108BD9-81ED-4DB2-BD59-A6C34878D82A}">
                    <a16:rowId xmlns:a16="http://schemas.microsoft.com/office/drawing/2014/main" val="10004"/>
                  </a:ext>
                </a:extLst>
              </a:tr>
            </a:tbl>
          </a:graphicData>
        </a:graphic>
      </p:graphicFrame>
      <p:sp>
        <p:nvSpPr>
          <p:cNvPr id="885" name="Google Shape;885;p19"/>
          <p:cNvSpPr txBox="1">
            <a:spLocks noGrp="1"/>
          </p:cNvSpPr>
          <p:nvPr>
            <p:ph type="title"/>
          </p:nvPr>
        </p:nvSpPr>
        <p:spPr>
          <a:xfrm>
            <a:off x="4331493" y="192369"/>
            <a:ext cx="7593023"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Networking from Container Point of View</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20"/>
          <p:cNvSpPr txBox="1">
            <a:spLocks noGrp="1"/>
          </p:cNvSpPr>
          <p:nvPr>
            <p:ph type="body" idx="1"/>
          </p:nvPr>
        </p:nvSpPr>
        <p:spPr>
          <a:xfrm>
            <a:off x="2"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Use Cases of Network Drivers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g7401ba4a77_2_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Bridge Network Driver: Use Case</a:t>
            </a:r>
            <a:endParaRPr/>
          </a:p>
        </p:txBody>
      </p:sp>
      <p:pic>
        <p:nvPicPr>
          <p:cNvPr id="897" name="Google Shape;897;g7401ba4a77_2_0"/>
          <p:cNvPicPr preferRelativeResize="0"/>
          <p:nvPr/>
        </p:nvPicPr>
        <p:blipFill rotWithShape="1">
          <a:blip r:embed="rId3">
            <a:alphaModFix/>
          </a:blip>
          <a:srcRect/>
          <a:stretch/>
        </p:blipFill>
        <p:spPr>
          <a:xfrm>
            <a:off x="4168720" y="568058"/>
            <a:ext cx="7918566" cy="481699"/>
          </a:xfrm>
          <a:prstGeom prst="rect">
            <a:avLst/>
          </a:prstGeom>
          <a:noFill/>
          <a:ln>
            <a:noFill/>
          </a:ln>
        </p:spPr>
      </p:pic>
      <p:pic>
        <p:nvPicPr>
          <p:cNvPr id="898" name="Google Shape;898;g7401ba4a77_2_0"/>
          <p:cNvPicPr preferRelativeResize="0"/>
          <p:nvPr/>
        </p:nvPicPr>
        <p:blipFill rotWithShape="1">
          <a:blip r:embed="rId4">
            <a:alphaModFix/>
          </a:blip>
          <a:srcRect/>
          <a:stretch/>
        </p:blipFill>
        <p:spPr>
          <a:xfrm>
            <a:off x="1112837" y="1311146"/>
            <a:ext cx="7183397" cy="6385055"/>
          </a:xfrm>
          <a:prstGeom prst="rect">
            <a:avLst/>
          </a:prstGeom>
          <a:noFill/>
          <a:ln>
            <a:noFill/>
          </a:ln>
        </p:spPr>
      </p:pic>
      <p:sp>
        <p:nvSpPr>
          <p:cNvPr id="899" name="Google Shape;899;g7401ba4a77_2_0"/>
          <p:cNvSpPr/>
          <p:nvPr/>
        </p:nvSpPr>
        <p:spPr>
          <a:xfrm>
            <a:off x="1729062" y="1878221"/>
            <a:ext cx="5933700" cy="20274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900" name="Google Shape;900;g7401ba4a77_2_0"/>
          <p:cNvCxnSpPr>
            <a:stCxn id="899" idx="3"/>
            <a:endCxn id="901" idx="1"/>
          </p:cNvCxnSpPr>
          <p:nvPr/>
        </p:nvCxnSpPr>
        <p:spPr>
          <a:xfrm rot="10800000" flipH="1">
            <a:off x="7662762" y="2889821"/>
            <a:ext cx="2375400" cy="2100"/>
          </a:xfrm>
          <a:prstGeom prst="straightConnector1">
            <a:avLst/>
          </a:prstGeom>
          <a:noFill/>
          <a:ln w="9525" cap="flat" cmpd="sng">
            <a:solidFill>
              <a:srgbClr val="5597D3"/>
            </a:solidFill>
            <a:prstDash val="solid"/>
            <a:round/>
            <a:headEnd type="none" w="sm" len="sm"/>
            <a:tailEnd type="triangle" w="med" len="med"/>
          </a:ln>
        </p:spPr>
      </p:cxnSp>
      <p:sp>
        <p:nvSpPr>
          <p:cNvPr id="901" name="Google Shape;901;g7401ba4a77_2_0"/>
          <p:cNvSpPr/>
          <p:nvPr/>
        </p:nvSpPr>
        <p:spPr>
          <a:xfrm>
            <a:off x="10038298" y="2114777"/>
            <a:ext cx="4488599" cy="1550299"/>
          </a:xfrm>
          <a:prstGeom prst="roundRect">
            <a:avLst>
              <a:gd name="adj" fmla="val 11839"/>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db </a:t>
            </a:r>
            <a:r>
              <a:rPr lang="en-US" sz="2200" b="0" i="0" u="none" strike="noStrike" cap="none">
                <a:solidFill>
                  <a:srgbClr val="3F3F3F"/>
                </a:solidFill>
                <a:latin typeface="Open Sans"/>
                <a:ea typeface="Open Sans"/>
                <a:cs typeface="Open Sans"/>
                <a:sym typeface="Open Sans"/>
              </a:rPr>
              <a:t>and </a:t>
            </a:r>
            <a:r>
              <a:rPr lang="en-US" sz="2200" b="0" i="1" u="none" strike="noStrike" cap="none">
                <a:solidFill>
                  <a:srgbClr val="3F3F3F"/>
                </a:solidFill>
                <a:latin typeface="Open Sans"/>
                <a:ea typeface="Open Sans"/>
                <a:cs typeface="Open Sans"/>
                <a:sym typeface="Open Sans"/>
              </a:rPr>
              <a:t>web </a:t>
            </a:r>
            <a:r>
              <a:rPr lang="en-US" sz="2200" b="0" i="0" u="none" strike="noStrike" cap="none">
                <a:solidFill>
                  <a:srgbClr val="3F3F3F"/>
                </a:solidFill>
                <a:latin typeface="Open Sans"/>
                <a:ea typeface="Open Sans"/>
                <a:cs typeface="Open Sans"/>
                <a:sym typeface="Open Sans"/>
              </a:rPr>
              <a:t>are containers of an application called </a:t>
            </a:r>
            <a:r>
              <a:rPr lang="en-US" sz="2200" b="0" i="1" u="none" strike="noStrike" cap="none">
                <a:solidFill>
                  <a:srgbClr val="3F3F3F"/>
                </a:solidFill>
                <a:latin typeface="Open Sans"/>
                <a:ea typeface="Open Sans"/>
                <a:cs typeface="Open Sans"/>
                <a:sym typeface="Open Sans"/>
              </a:rPr>
              <a:t>pets</a:t>
            </a:r>
            <a:r>
              <a:rPr lang="en-US" sz="2200" b="0" i="0" u="none" strike="noStrike" cap="none">
                <a:solidFill>
                  <a:srgbClr val="3F3F3F"/>
                </a:solidFill>
                <a:latin typeface="Open Sans"/>
                <a:ea typeface="Open Sans"/>
                <a:cs typeface="Open Sans"/>
                <a:sym typeface="Open Sans"/>
              </a:rPr>
              <a:t>. This application is available on </a:t>
            </a:r>
            <a:r>
              <a:rPr lang="en-US" sz="2200" b="0" i="1" u="none" strike="noStrike" cap="none">
                <a:solidFill>
                  <a:srgbClr val="3F3F3F"/>
                </a:solidFill>
                <a:latin typeface="Open Sans"/>
                <a:ea typeface="Open Sans"/>
                <a:cs typeface="Open Sans"/>
                <a:sym typeface="Open Sans"/>
              </a:rPr>
              <a:t>&lt;host-ip&gt;:8000.</a:t>
            </a:r>
            <a:endParaRPr sz="2200" b="0" i="1" u="none" strike="noStrike" cap="none">
              <a:solidFill>
                <a:srgbClr val="3F3F3F"/>
              </a:solidFill>
              <a:latin typeface="Open Sans"/>
              <a:ea typeface="Open Sans"/>
              <a:cs typeface="Open Sans"/>
              <a:sym typeface="Open Sans"/>
            </a:endParaRPr>
          </a:p>
        </p:txBody>
      </p:sp>
      <p:sp>
        <p:nvSpPr>
          <p:cNvPr id="902" name="Google Shape;902;g7401ba4a77_2_0"/>
          <p:cNvSpPr/>
          <p:nvPr/>
        </p:nvSpPr>
        <p:spPr>
          <a:xfrm>
            <a:off x="4689412" y="6633329"/>
            <a:ext cx="1191300" cy="4449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903" name="Google Shape;903;g7401ba4a77_2_0"/>
          <p:cNvCxnSpPr>
            <a:stCxn id="902" idx="3"/>
            <a:endCxn id="904" idx="1"/>
          </p:cNvCxnSpPr>
          <p:nvPr/>
        </p:nvCxnSpPr>
        <p:spPr>
          <a:xfrm rot="10800000" flipH="1">
            <a:off x="5880712" y="6835679"/>
            <a:ext cx="4157700" cy="20100"/>
          </a:xfrm>
          <a:prstGeom prst="straightConnector1">
            <a:avLst/>
          </a:prstGeom>
          <a:noFill/>
          <a:ln w="9525" cap="flat" cmpd="sng">
            <a:solidFill>
              <a:srgbClr val="5597D3"/>
            </a:solidFill>
            <a:prstDash val="solid"/>
            <a:round/>
            <a:headEnd type="none" w="sm" len="sm"/>
            <a:tailEnd type="triangle" w="med" len="med"/>
          </a:ln>
        </p:spPr>
      </p:cxnSp>
      <p:sp>
        <p:nvSpPr>
          <p:cNvPr id="904" name="Google Shape;904;g7401ba4a77_2_0"/>
          <p:cNvSpPr/>
          <p:nvPr/>
        </p:nvSpPr>
        <p:spPr>
          <a:xfrm>
            <a:off x="10038299" y="6482863"/>
            <a:ext cx="4488600" cy="705600"/>
          </a:xfrm>
          <a:prstGeom prst="roundRect">
            <a:avLst>
              <a:gd name="adj" fmla="val 11839"/>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 application </a:t>
            </a:r>
            <a:r>
              <a:rPr lang="en-US" sz="2200" b="0" i="1" u="none" strike="noStrike" cap="none">
                <a:solidFill>
                  <a:srgbClr val="3F3F3F"/>
                </a:solidFill>
                <a:latin typeface="Open Sans"/>
                <a:ea typeface="Open Sans"/>
                <a:cs typeface="Open Sans"/>
                <a:sym typeface="Open Sans"/>
              </a:rPr>
              <a:t>pets </a:t>
            </a:r>
            <a:r>
              <a:rPr lang="en-US" sz="2200" b="0" i="0" u="none" strike="noStrike" cap="none">
                <a:solidFill>
                  <a:srgbClr val="3F3F3F"/>
                </a:solidFill>
                <a:latin typeface="Open Sans"/>
                <a:ea typeface="Open Sans"/>
                <a:cs typeface="Open Sans"/>
                <a:sym typeface="Open Sans"/>
              </a:rPr>
              <a:t>is served on the host at port 8000.</a:t>
            </a:r>
            <a:endParaRPr sz="2200" b="0" i="1" u="none" strike="noStrike" cap="none">
              <a:solidFill>
                <a:srgbClr val="3F3F3F"/>
              </a:solidFill>
              <a:latin typeface="Open Sans"/>
              <a:ea typeface="Open Sans"/>
              <a:cs typeface="Open Sans"/>
              <a:sym typeface="Open Sans"/>
            </a:endParaRPr>
          </a:p>
        </p:txBody>
      </p:sp>
      <p:sp>
        <p:nvSpPr>
          <p:cNvPr id="905" name="Google Shape;905;g7401ba4a77_2_0"/>
          <p:cNvSpPr/>
          <p:nvPr/>
        </p:nvSpPr>
        <p:spPr>
          <a:xfrm>
            <a:off x="3837307" y="4406064"/>
            <a:ext cx="1595100" cy="8793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906" name="Google Shape;906;g7401ba4a77_2_0"/>
          <p:cNvCxnSpPr>
            <a:stCxn id="905" idx="3"/>
            <a:endCxn id="907" idx="1"/>
          </p:cNvCxnSpPr>
          <p:nvPr/>
        </p:nvCxnSpPr>
        <p:spPr>
          <a:xfrm rot="10800000" flipH="1">
            <a:off x="5432407" y="4826514"/>
            <a:ext cx="4605900" cy="19200"/>
          </a:xfrm>
          <a:prstGeom prst="straightConnector1">
            <a:avLst/>
          </a:prstGeom>
          <a:noFill/>
          <a:ln w="9525" cap="flat" cmpd="sng">
            <a:solidFill>
              <a:srgbClr val="5597D3"/>
            </a:solidFill>
            <a:prstDash val="solid"/>
            <a:round/>
            <a:headEnd type="none" w="sm" len="sm"/>
            <a:tailEnd type="triangle" w="med" len="med"/>
          </a:ln>
        </p:spPr>
      </p:cxnSp>
      <p:sp>
        <p:nvSpPr>
          <p:cNvPr id="907" name="Google Shape;907;g7401ba4a77_2_0"/>
          <p:cNvSpPr/>
          <p:nvPr/>
        </p:nvSpPr>
        <p:spPr>
          <a:xfrm>
            <a:off x="10038298" y="4104726"/>
            <a:ext cx="4488599" cy="1443600"/>
          </a:xfrm>
          <a:prstGeom prst="roundRect">
            <a:avLst>
              <a:gd name="adj" fmla="val 11839"/>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mybridge </a:t>
            </a:r>
            <a:r>
              <a:rPr lang="en-US" sz="2200" b="0" i="0" u="none" strike="noStrike" cap="none">
                <a:solidFill>
                  <a:srgbClr val="3F3F3F"/>
                </a:solidFill>
                <a:latin typeface="Open Sans"/>
                <a:ea typeface="Open Sans"/>
                <a:cs typeface="Open Sans"/>
                <a:sym typeface="Open Sans"/>
              </a:rPr>
              <a:t>is helping containers </a:t>
            </a:r>
            <a:r>
              <a:rPr lang="en-US" sz="2200" b="0" i="1" u="none" strike="noStrike" cap="none">
                <a:solidFill>
                  <a:srgbClr val="3F3F3F"/>
                </a:solidFill>
                <a:latin typeface="Open Sans"/>
                <a:ea typeface="Open Sans"/>
                <a:cs typeface="Open Sans"/>
                <a:sym typeface="Open Sans"/>
              </a:rPr>
              <a:t>web </a:t>
            </a:r>
            <a:r>
              <a:rPr lang="en-US" sz="2200" b="0" i="0" u="none" strike="noStrike" cap="none">
                <a:solidFill>
                  <a:srgbClr val="3F3F3F"/>
                </a:solidFill>
                <a:latin typeface="Open Sans"/>
                <a:ea typeface="Open Sans"/>
                <a:cs typeface="Open Sans"/>
                <a:sym typeface="Open Sans"/>
              </a:rPr>
              <a:t>to interact with </a:t>
            </a:r>
            <a:r>
              <a:rPr lang="en-US" sz="2200" b="0" i="1" u="none" strike="noStrike" cap="none">
                <a:solidFill>
                  <a:srgbClr val="3F3F3F"/>
                </a:solidFill>
                <a:latin typeface="Open Sans"/>
                <a:ea typeface="Open Sans"/>
                <a:cs typeface="Open Sans"/>
                <a:sym typeface="Open Sans"/>
              </a:rPr>
              <a:t>db </a:t>
            </a:r>
            <a:r>
              <a:rPr lang="en-US" sz="2200" b="0" i="0" u="none" strike="noStrike" cap="none">
                <a:solidFill>
                  <a:srgbClr val="3F3F3F"/>
                </a:solidFill>
                <a:latin typeface="Open Sans"/>
                <a:ea typeface="Open Sans"/>
                <a:cs typeface="Open Sans"/>
                <a:sym typeface="Open Sans"/>
              </a:rPr>
              <a:t>by its container name. This driver is a local scope driver.</a:t>
            </a:r>
            <a:endParaRPr sz="2200" b="0" i="1" u="none" strike="noStrike" cap="none">
              <a:solidFill>
                <a:srgbClr val="3F3F3F"/>
              </a:solidFill>
              <a:latin typeface="Open Sans"/>
              <a:ea typeface="Open Sans"/>
              <a:cs typeface="Open Sans"/>
              <a:sym typeface="Open Sans"/>
            </a:endParaRPr>
          </a:p>
        </p:txBody>
      </p:sp>
      <p:sp>
        <p:nvSpPr>
          <p:cNvPr id="908" name="Google Shape;908;g7401ba4a77_2_0"/>
          <p:cNvSpPr/>
          <p:nvPr/>
        </p:nvSpPr>
        <p:spPr>
          <a:xfrm>
            <a:off x="600278" y="7997882"/>
            <a:ext cx="15055500" cy="5079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Note: The discovery of service is done automatically by the Docker bridge because they are on the same network.</a:t>
            </a:r>
            <a:endParaRPr sz="1400" b="0" i="0" u="none" strike="noStrike" cap="none">
              <a:solidFill>
                <a:srgbClr val="000000"/>
              </a:solidFill>
              <a:latin typeface="Arial"/>
              <a:ea typeface="Arial"/>
              <a:cs typeface="Arial"/>
              <a:sym typeface="Arial"/>
            </a:endParaRPr>
          </a:p>
        </p:txBody>
      </p:sp>
      <p:sp>
        <p:nvSpPr>
          <p:cNvPr id="909" name="Google Shape;909;g7401ba4a77_2_0"/>
          <p:cNvSpPr/>
          <p:nvPr/>
        </p:nvSpPr>
        <p:spPr>
          <a:xfrm>
            <a:off x="600278" y="8797742"/>
            <a:ext cx="8127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Open Sans"/>
                <a:ea typeface="Open Sans"/>
                <a:cs typeface="Open Sans"/>
                <a:sym typeface="Open Sans"/>
              </a:rPr>
              <a:t>Source: https://www.docker.com/blog/understanding-docker-networking-drivers-use-cases/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915" name="Google Shape;915;g7401ba4a77_2_18"/>
          <p:cNvPicPr preferRelativeResize="0"/>
          <p:nvPr/>
        </p:nvPicPr>
        <p:blipFill rotWithShape="1">
          <a:blip r:embed="rId3">
            <a:alphaModFix/>
          </a:blip>
          <a:srcRect/>
          <a:stretch/>
        </p:blipFill>
        <p:spPr>
          <a:xfrm>
            <a:off x="4168720" y="568058"/>
            <a:ext cx="7918566" cy="481699"/>
          </a:xfrm>
          <a:prstGeom prst="rect">
            <a:avLst/>
          </a:prstGeom>
          <a:noFill/>
          <a:ln>
            <a:noFill/>
          </a:ln>
        </p:spPr>
      </p:pic>
      <p:sp>
        <p:nvSpPr>
          <p:cNvPr id="916" name="Google Shape;916;g7401ba4a77_2_18"/>
          <p:cNvSpPr txBox="1"/>
          <p:nvPr/>
        </p:nvSpPr>
        <p:spPr>
          <a:xfrm>
            <a:off x="4809980" y="186336"/>
            <a:ext cx="6902700"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Overlay Network Driver: Use Case</a:t>
            </a:r>
            <a:endParaRPr sz="2800" b="1" i="0" u="none" strike="noStrike" cap="none">
              <a:solidFill>
                <a:srgbClr val="3F3F3F"/>
              </a:solidFill>
              <a:latin typeface="Open Sans"/>
              <a:ea typeface="Open Sans"/>
              <a:cs typeface="Open Sans"/>
              <a:sym typeface="Open Sans"/>
            </a:endParaRPr>
          </a:p>
        </p:txBody>
      </p:sp>
      <p:pic>
        <p:nvPicPr>
          <p:cNvPr id="917" name="Google Shape;917;g7401ba4a77_2_18"/>
          <p:cNvPicPr preferRelativeResize="0"/>
          <p:nvPr/>
        </p:nvPicPr>
        <p:blipFill rotWithShape="1">
          <a:blip r:embed="rId4">
            <a:alphaModFix/>
          </a:blip>
          <a:srcRect/>
          <a:stretch/>
        </p:blipFill>
        <p:spPr>
          <a:xfrm>
            <a:off x="649086" y="1393605"/>
            <a:ext cx="7607865" cy="6063180"/>
          </a:xfrm>
          <a:prstGeom prst="rect">
            <a:avLst/>
          </a:prstGeom>
          <a:noFill/>
          <a:ln>
            <a:noFill/>
          </a:ln>
        </p:spPr>
      </p:pic>
      <p:sp>
        <p:nvSpPr>
          <p:cNvPr id="918" name="Google Shape;918;g7401ba4a77_2_18"/>
          <p:cNvSpPr/>
          <p:nvPr/>
        </p:nvSpPr>
        <p:spPr>
          <a:xfrm>
            <a:off x="890862" y="1569782"/>
            <a:ext cx="6995700" cy="33642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919" name="Google Shape;919;g7401ba4a77_2_18"/>
          <p:cNvCxnSpPr>
            <a:stCxn id="918" idx="3"/>
            <a:endCxn id="920" idx="1"/>
          </p:cNvCxnSpPr>
          <p:nvPr/>
        </p:nvCxnSpPr>
        <p:spPr>
          <a:xfrm>
            <a:off x="7886562" y="3251882"/>
            <a:ext cx="1168200" cy="0"/>
          </a:xfrm>
          <a:prstGeom prst="straightConnector1">
            <a:avLst/>
          </a:prstGeom>
          <a:noFill/>
          <a:ln w="9525" cap="flat" cmpd="sng">
            <a:solidFill>
              <a:srgbClr val="5597D3"/>
            </a:solidFill>
            <a:prstDash val="solid"/>
            <a:round/>
            <a:headEnd type="none" w="sm" len="sm"/>
            <a:tailEnd type="triangle" w="med" len="med"/>
          </a:ln>
        </p:spPr>
      </p:cxnSp>
      <p:sp>
        <p:nvSpPr>
          <p:cNvPr id="920" name="Google Shape;920;g7401ba4a77_2_18"/>
          <p:cNvSpPr/>
          <p:nvPr/>
        </p:nvSpPr>
        <p:spPr>
          <a:xfrm>
            <a:off x="9054898" y="2735432"/>
            <a:ext cx="5892299" cy="1032900"/>
          </a:xfrm>
          <a:prstGeom prst="roundRect">
            <a:avLst>
              <a:gd name="adj" fmla="val 11839"/>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application </a:t>
            </a:r>
            <a:r>
              <a:rPr lang="en-US" sz="2200" b="0" i="1" u="none" strike="noStrike" cap="none">
                <a:solidFill>
                  <a:srgbClr val="3F3F3F"/>
                </a:solidFill>
                <a:latin typeface="Open Sans"/>
                <a:ea typeface="Open Sans"/>
                <a:cs typeface="Open Sans"/>
                <a:sym typeface="Open Sans"/>
              </a:rPr>
              <a:t>pets </a:t>
            </a:r>
            <a:r>
              <a:rPr lang="en-US" sz="2200" b="0" i="0" u="none" strike="noStrike" cap="none">
                <a:solidFill>
                  <a:srgbClr val="3F3F3F"/>
                </a:solidFill>
                <a:latin typeface="Open Sans"/>
                <a:ea typeface="Open Sans"/>
                <a:cs typeface="Open Sans"/>
                <a:sym typeface="Open Sans"/>
              </a:rPr>
              <a:t>is deployed on </a:t>
            </a:r>
            <a:r>
              <a:rPr lang="en-US" sz="2200" b="0" i="1" u="none" strike="noStrike" cap="none">
                <a:solidFill>
                  <a:srgbClr val="3F3F3F"/>
                </a:solidFill>
                <a:latin typeface="Open Sans"/>
                <a:ea typeface="Open Sans"/>
                <a:cs typeface="Open Sans"/>
                <a:sym typeface="Open Sans"/>
              </a:rPr>
              <a:t>db </a:t>
            </a:r>
            <a:r>
              <a:rPr lang="en-US" sz="2200" b="0" i="0" u="none" strike="noStrike" cap="none">
                <a:solidFill>
                  <a:srgbClr val="3F3F3F"/>
                </a:solidFill>
                <a:latin typeface="Open Sans"/>
                <a:ea typeface="Open Sans"/>
                <a:cs typeface="Open Sans"/>
                <a:sym typeface="Open Sans"/>
              </a:rPr>
              <a:t>and </a:t>
            </a:r>
            <a:r>
              <a:rPr lang="en-US" sz="2200" b="0" i="1" u="none" strike="noStrike" cap="none">
                <a:solidFill>
                  <a:srgbClr val="3F3F3F"/>
                </a:solidFill>
                <a:latin typeface="Open Sans"/>
                <a:ea typeface="Open Sans"/>
                <a:cs typeface="Open Sans"/>
                <a:sym typeface="Open Sans"/>
              </a:rPr>
              <a:t>web. </a:t>
            </a:r>
            <a:r>
              <a:rPr lang="en-US" sz="2200" b="0" i="0" u="none" strike="noStrike" cap="none">
                <a:solidFill>
                  <a:srgbClr val="3F3F3F"/>
                </a:solidFill>
                <a:latin typeface="Open Sans"/>
                <a:ea typeface="Open Sans"/>
                <a:cs typeface="Open Sans"/>
                <a:sym typeface="Open Sans"/>
              </a:rPr>
              <a:t>These two containers are present on different hosts.</a:t>
            </a:r>
            <a:endParaRPr sz="2200" b="0" i="1" u="none" strike="noStrike" cap="none">
              <a:solidFill>
                <a:srgbClr val="3F3F3F"/>
              </a:solidFill>
              <a:latin typeface="Open Sans"/>
              <a:ea typeface="Open Sans"/>
              <a:cs typeface="Open Sans"/>
              <a:sym typeface="Open Sans"/>
            </a:endParaRPr>
          </a:p>
        </p:txBody>
      </p:sp>
      <p:sp>
        <p:nvSpPr>
          <p:cNvPr id="921" name="Google Shape;921;g7401ba4a77_2_18"/>
          <p:cNvSpPr/>
          <p:nvPr/>
        </p:nvSpPr>
        <p:spPr>
          <a:xfrm>
            <a:off x="1581150" y="5864801"/>
            <a:ext cx="5543400" cy="7101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922" name="Google Shape;922;g7401ba4a77_2_18"/>
          <p:cNvCxnSpPr>
            <a:stCxn id="921" idx="3"/>
            <a:endCxn id="923" idx="1"/>
          </p:cNvCxnSpPr>
          <p:nvPr/>
        </p:nvCxnSpPr>
        <p:spPr>
          <a:xfrm>
            <a:off x="7124550" y="6219851"/>
            <a:ext cx="1930200" cy="0"/>
          </a:xfrm>
          <a:prstGeom prst="straightConnector1">
            <a:avLst/>
          </a:prstGeom>
          <a:noFill/>
          <a:ln w="9525" cap="flat" cmpd="sng">
            <a:solidFill>
              <a:srgbClr val="5597D3"/>
            </a:solidFill>
            <a:prstDash val="solid"/>
            <a:round/>
            <a:headEnd type="none" w="sm" len="sm"/>
            <a:tailEnd type="triangle" w="med" len="med"/>
          </a:ln>
        </p:spPr>
      </p:cxnSp>
      <p:sp>
        <p:nvSpPr>
          <p:cNvPr id="923" name="Google Shape;923;g7401ba4a77_2_18"/>
          <p:cNvSpPr/>
          <p:nvPr/>
        </p:nvSpPr>
        <p:spPr>
          <a:xfrm>
            <a:off x="9054899" y="5703401"/>
            <a:ext cx="5892300" cy="1032900"/>
          </a:xfrm>
          <a:prstGeom prst="roundRect">
            <a:avLst>
              <a:gd name="adj" fmla="val 11839"/>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overlay network, which is created by a Universal Control Panel, allows the </a:t>
            </a:r>
            <a:r>
              <a:rPr lang="en-US" sz="2200" b="0" i="1" u="none" strike="noStrike" cap="none">
                <a:solidFill>
                  <a:srgbClr val="3F3F3F"/>
                </a:solidFill>
                <a:latin typeface="Open Sans"/>
                <a:ea typeface="Open Sans"/>
                <a:cs typeface="Open Sans"/>
                <a:sym typeface="Open Sans"/>
              </a:rPr>
              <a:t>db </a:t>
            </a:r>
            <a:r>
              <a:rPr lang="en-US" sz="2200" b="0" i="0" u="none" strike="noStrike" cap="none">
                <a:solidFill>
                  <a:srgbClr val="3F3F3F"/>
                </a:solidFill>
                <a:latin typeface="Open Sans"/>
                <a:ea typeface="Open Sans"/>
                <a:cs typeface="Open Sans"/>
                <a:sym typeface="Open Sans"/>
              </a:rPr>
              <a:t>and </a:t>
            </a:r>
            <a:r>
              <a:rPr lang="en-US" sz="2200" b="0" i="1" u="none" strike="noStrike" cap="none">
                <a:solidFill>
                  <a:srgbClr val="3F3F3F"/>
                </a:solidFill>
                <a:latin typeface="Open Sans"/>
                <a:ea typeface="Open Sans"/>
                <a:cs typeface="Open Sans"/>
                <a:sym typeface="Open Sans"/>
              </a:rPr>
              <a:t>web </a:t>
            </a:r>
            <a:r>
              <a:rPr lang="en-US" sz="2200" b="0" i="0" u="none" strike="noStrike" cap="none">
                <a:solidFill>
                  <a:srgbClr val="3F3F3F"/>
                </a:solidFill>
                <a:latin typeface="Open Sans"/>
                <a:ea typeface="Open Sans"/>
                <a:cs typeface="Open Sans"/>
                <a:sym typeface="Open Sans"/>
              </a:rPr>
              <a:t>to connect to each other.</a:t>
            </a:r>
            <a:endParaRPr sz="1400" b="0" i="0" u="none" strike="noStrike" cap="none">
              <a:solidFill>
                <a:srgbClr val="000000"/>
              </a:solidFill>
              <a:latin typeface="Arial"/>
              <a:ea typeface="Arial"/>
              <a:cs typeface="Arial"/>
              <a:sym typeface="Arial"/>
            </a:endParaRPr>
          </a:p>
        </p:txBody>
      </p:sp>
      <p:sp>
        <p:nvSpPr>
          <p:cNvPr id="924" name="Google Shape;924;g7401ba4a77_2_18"/>
          <p:cNvSpPr/>
          <p:nvPr/>
        </p:nvSpPr>
        <p:spPr>
          <a:xfrm>
            <a:off x="476749" y="8803775"/>
            <a:ext cx="8127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Open Sans"/>
                <a:ea typeface="Open Sans"/>
                <a:cs typeface="Open Sans"/>
                <a:sym typeface="Open Sans"/>
              </a:rPr>
              <a:t>Source: https://www.docker.com/blog/understanding-docker-networking-drivers-use-cases/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pic>
        <p:nvPicPr>
          <p:cNvPr id="930" name="Google Shape;930;g7401ba4a77_2_32"/>
          <p:cNvPicPr preferRelativeResize="0"/>
          <p:nvPr/>
        </p:nvPicPr>
        <p:blipFill rotWithShape="1">
          <a:blip r:embed="rId3">
            <a:alphaModFix/>
          </a:blip>
          <a:srcRect/>
          <a:stretch/>
        </p:blipFill>
        <p:spPr>
          <a:xfrm>
            <a:off x="4168720" y="568058"/>
            <a:ext cx="7918566" cy="481699"/>
          </a:xfrm>
          <a:prstGeom prst="rect">
            <a:avLst/>
          </a:prstGeom>
          <a:noFill/>
          <a:ln>
            <a:noFill/>
          </a:ln>
        </p:spPr>
      </p:pic>
      <p:sp>
        <p:nvSpPr>
          <p:cNvPr id="931" name="Google Shape;931;g7401ba4a77_2_32"/>
          <p:cNvSpPr txBox="1"/>
          <p:nvPr/>
        </p:nvSpPr>
        <p:spPr>
          <a:xfrm>
            <a:off x="4809980" y="186336"/>
            <a:ext cx="6902700"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MACVLAN Network Driver: Use Case</a:t>
            </a:r>
            <a:endParaRPr sz="2800" b="1" i="0" u="none" strike="noStrike" cap="none">
              <a:solidFill>
                <a:srgbClr val="3F3F3F"/>
              </a:solidFill>
              <a:latin typeface="Open Sans"/>
              <a:ea typeface="Open Sans"/>
              <a:cs typeface="Open Sans"/>
              <a:sym typeface="Open Sans"/>
            </a:endParaRPr>
          </a:p>
        </p:txBody>
      </p:sp>
      <p:pic>
        <p:nvPicPr>
          <p:cNvPr id="932" name="Google Shape;932;g7401ba4a77_2_32"/>
          <p:cNvPicPr preferRelativeResize="0"/>
          <p:nvPr/>
        </p:nvPicPr>
        <p:blipFill rotWithShape="1">
          <a:blip r:embed="rId4">
            <a:alphaModFix/>
          </a:blip>
          <a:srcRect/>
          <a:stretch/>
        </p:blipFill>
        <p:spPr>
          <a:xfrm>
            <a:off x="961725" y="1049757"/>
            <a:ext cx="6903048" cy="6875157"/>
          </a:xfrm>
          <a:prstGeom prst="rect">
            <a:avLst/>
          </a:prstGeom>
          <a:noFill/>
          <a:ln>
            <a:noFill/>
          </a:ln>
        </p:spPr>
      </p:pic>
      <p:sp>
        <p:nvSpPr>
          <p:cNvPr id="933" name="Google Shape;933;g7401ba4a77_2_32"/>
          <p:cNvSpPr/>
          <p:nvPr/>
        </p:nvSpPr>
        <p:spPr>
          <a:xfrm>
            <a:off x="505028" y="8803775"/>
            <a:ext cx="8127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Open Sans"/>
                <a:ea typeface="Open Sans"/>
                <a:cs typeface="Open Sans"/>
                <a:sym typeface="Open Sans"/>
              </a:rPr>
              <a:t>Source: https://www.docker.com/blog/understanding-docker-networking-drivers-use-cases/</a:t>
            </a:r>
            <a:endParaRPr sz="1400" b="0" i="0" u="none" strike="noStrike" cap="none">
              <a:solidFill>
                <a:srgbClr val="000000"/>
              </a:solidFill>
              <a:latin typeface="Arial"/>
              <a:ea typeface="Arial"/>
              <a:cs typeface="Arial"/>
              <a:sym typeface="Arial"/>
            </a:endParaRPr>
          </a:p>
        </p:txBody>
      </p:sp>
      <p:sp>
        <p:nvSpPr>
          <p:cNvPr id="934" name="Google Shape;934;g7401ba4a77_2_32"/>
          <p:cNvSpPr/>
          <p:nvPr/>
        </p:nvSpPr>
        <p:spPr>
          <a:xfrm>
            <a:off x="3124200" y="4267200"/>
            <a:ext cx="2457300" cy="6858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935" name="Google Shape;935;g7401ba4a77_2_32"/>
          <p:cNvCxnSpPr>
            <a:stCxn id="934" idx="3"/>
            <a:endCxn id="936" idx="1"/>
          </p:cNvCxnSpPr>
          <p:nvPr/>
        </p:nvCxnSpPr>
        <p:spPr>
          <a:xfrm rot="10800000" flipH="1">
            <a:off x="5581500" y="4572000"/>
            <a:ext cx="3185100" cy="38100"/>
          </a:xfrm>
          <a:prstGeom prst="straightConnector1">
            <a:avLst/>
          </a:prstGeom>
          <a:noFill/>
          <a:ln w="9525" cap="flat" cmpd="sng">
            <a:solidFill>
              <a:srgbClr val="5597D3"/>
            </a:solidFill>
            <a:prstDash val="solid"/>
            <a:round/>
            <a:headEnd type="none" w="sm" len="sm"/>
            <a:tailEnd type="triangle" w="med" len="med"/>
          </a:ln>
        </p:spPr>
      </p:cxnSp>
      <p:sp>
        <p:nvSpPr>
          <p:cNvPr id="936" name="Google Shape;936;g7401ba4a77_2_32"/>
          <p:cNvSpPr/>
          <p:nvPr/>
        </p:nvSpPr>
        <p:spPr>
          <a:xfrm>
            <a:off x="8766530" y="4055549"/>
            <a:ext cx="5892300" cy="1032901"/>
          </a:xfrm>
          <a:prstGeom prst="roundRect">
            <a:avLst>
              <a:gd name="adj" fmla="val 11839"/>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Two MACVLAN networks are created and joined to different sub-interfaces.</a:t>
            </a:r>
            <a:endParaRPr sz="2200" b="0" i="0" u="none" strike="noStrike" cap="none">
              <a:solidFill>
                <a:srgbClr val="3F3F3F"/>
              </a:solidFill>
              <a:latin typeface="Open Sans"/>
              <a:ea typeface="Open Sans"/>
              <a:cs typeface="Open Sans"/>
              <a:sym typeface="Open Sans"/>
            </a:endParaRPr>
          </a:p>
        </p:txBody>
      </p:sp>
      <p:sp>
        <p:nvSpPr>
          <p:cNvPr id="937" name="Google Shape;937;g7401ba4a77_2_32"/>
          <p:cNvSpPr/>
          <p:nvPr/>
        </p:nvSpPr>
        <p:spPr>
          <a:xfrm>
            <a:off x="1238250" y="1689857"/>
            <a:ext cx="6229500" cy="17424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938" name="Google Shape;938;g7401ba4a77_2_32"/>
          <p:cNvCxnSpPr>
            <a:stCxn id="937" idx="3"/>
            <a:endCxn id="939" idx="1"/>
          </p:cNvCxnSpPr>
          <p:nvPr/>
        </p:nvCxnSpPr>
        <p:spPr>
          <a:xfrm rot="10800000" flipH="1">
            <a:off x="7467750" y="2542457"/>
            <a:ext cx="1298700" cy="18600"/>
          </a:xfrm>
          <a:prstGeom prst="straightConnector1">
            <a:avLst/>
          </a:prstGeom>
          <a:noFill/>
          <a:ln w="9525" cap="flat" cmpd="sng">
            <a:solidFill>
              <a:srgbClr val="5597D3"/>
            </a:solidFill>
            <a:prstDash val="solid"/>
            <a:round/>
            <a:headEnd type="none" w="sm" len="sm"/>
            <a:tailEnd type="triangle" w="med" len="med"/>
          </a:ln>
        </p:spPr>
      </p:cxnSp>
      <p:sp>
        <p:nvSpPr>
          <p:cNvPr id="939" name="Google Shape;939;g7401ba4a77_2_32"/>
          <p:cNvSpPr/>
          <p:nvPr/>
        </p:nvSpPr>
        <p:spPr>
          <a:xfrm>
            <a:off x="8766530" y="2025912"/>
            <a:ext cx="5892300" cy="1032900"/>
          </a:xfrm>
          <a:prstGeom prst="roundRect">
            <a:avLst>
              <a:gd name="adj" fmla="val 11839"/>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db </a:t>
            </a:r>
            <a:r>
              <a:rPr lang="en-US" sz="2200" b="0" i="0" u="none" strike="noStrike" cap="none">
                <a:solidFill>
                  <a:srgbClr val="3F3F3F"/>
                </a:solidFill>
                <a:latin typeface="Open Sans"/>
                <a:ea typeface="Open Sans"/>
                <a:cs typeface="Open Sans"/>
                <a:sym typeface="Open Sans"/>
              </a:rPr>
              <a:t>and </a:t>
            </a:r>
            <a:r>
              <a:rPr lang="en-US" sz="2200" b="0" i="1" u="none" strike="noStrike" cap="none">
                <a:solidFill>
                  <a:srgbClr val="3F3F3F"/>
                </a:solidFill>
                <a:latin typeface="Open Sans"/>
                <a:ea typeface="Open Sans"/>
                <a:cs typeface="Open Sans"/>
                <a:sym typeface="Open Sans"/>
              </a:rPr>
              <a:t>web </a:t>
            </a:r>
            <a:r>
              <a:rPr lang="en-US" sz="2200" b="0" i="0" u="none" strike="noStrike" cap="none">
                <a:solidFill>
                  <a:srgbClr val="3F3F3F"/>
                </a:solidFill>
                <a:latin typeface="Open Sans"/>
                <a:ea typeface="Open Sans"/>
                <a:cs typeface="Open Sans"/>
                <a:sym typeface="Open Sans"/>
              </a:rPr>
              <a:t>are present on the same host and connected to different MACVLAN networks.</a:t>
            </a:r>
            <a:endParaRPr sz="2200" b="0" i="1" u="none" strike="noStrike" cap="none">
              <a:solidFill>
                <a:srgbClr val="3F3F3F"/>
              </a:solidFill>
              <a:latin typeface="Open Sans"/>
              <a:ea typeface="Open Sans"/>
              <a:cs typeface="Open Sans"/>
              <a:sym typeface="Open Sans"/>
            </a:endParaRPr>
          </a:p>
        </p:txBody>
      </p:sp>
      <p:sp>
        <p:nvSpPr>
          <p:cNvPr id="940" name="Google Shape;940;g7401ba4a77_2_32"/>
          <p:cNvSpPr/>
          <p:nvPr/>
        </p:nvSpPr>
        <p:spPr>
          <a:xfrm>
            <a:off x="1625400" y="6307626"/>
            <a:ext cx="5518500" cy="12411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941" name="Google Shape;941;g7401ba4a77_2_32"/>
          <p:cNvCxnSpPr>
            <a:stCxn id="940" idx="3"/>
            <a:endCxn id="942" idx="1"/>
          </p:cNvCxnSpPr>
          <p:nvPr/>
        </p:nvCxnSpPr>
        <p:spPr>
          <a:xfrm>
            <a:off x="7143900" y="6928176"/>
            <a:ext cx="1622700" cy="0"/>
          </a:xfrm>
          <a:prstGeom prst="straightConnector1">
            <a:avLst/>
          </a:prstGeom>
          <a:noFill/>
          <a:ln w="9525" cap="flat" cmpd="sng">
            <a:solidFill>
              <a:srgbClr val="5597D3"/>
            </a:solidFill>
            <a:prstDash val="solid"/>
            <a:round/>
            <a:headEnd type="none" w="sm" len="sm"/>
            <a:tailEnd type="triangle" w="med" len="med"/>
          </a:ln>
        </p:spPr>
      </p:cxnSp>
      <p:sp>
        <p:nvSpPr>
          <p:cNvPr id="942" name="Google Shape;942;g7401ba4a77_2_32"/>
          <p:cNvSpPr/>
          <p:nvPr/>
        </p:nvSpPr>
        <p:spPr>
          <a:xfrm>
            <a:off x="8766631" y="6411726"/>
            <a:ext cx="5892300" cy="1032900"/>
          </a:xfrm>
          <a:prstGeom prst="roundRect">
            <a:avLst>
              <a:gd name="adj" fmla="val 11839"/>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external networks are specific for specific containers.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946"/>
        <p:cNvGrpSpPr/>
        <p:nvPr/>
      </p:nvGrpSpPr>
      <p:grpSpPr>
        <a:xfrm>
          <a:off x="0" y="0"/>
          <a:ext cx="0" cy="0"/>
          <a:chOff x="0" y="0"/>
          <a:chExt cx="0" cy="0"/>
        </a:xfrm>
      </p:grpSpPr>
      <p:sp>
        <p:nvSpPr>
          <p:cNvPr id="947" name="Google Shape;947;g7401ba4a77_2_49"/>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Create an Overlay Network</a:t>
            </a:r>
            <a:endParaRPr/>
          </a:p>
        </p:txBody>
      </p:sp>
      <p:sp>
        <p:nvSpPr>
          <p:cNvPr id="948" name="Google Shape;948;g7401ba4a77_2_49"/>
          <p:cNvSpPr txBox="1">
            <a:spLocks noGrp="1"/>
          </p:cNvSpPr>
          <p:nvPr>
            <p:ph type="body" idx="1"/>
          </p:nvPr>
        </p:nvSpPr>
        <p:spPr>
          <a:xfrm>
            <a:off x="1902100" y="2363475"/>
            <a:ext cx="12451800" cy="51351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1100"/>
              <a:buNone/>
            </a:pPr>
            <a:r>
              <a:rPr lang="en-US" b="1"/>
              <a:t>Problem Statement:</a:t>
            </a:r>
            <a:r>
              <a:rPr lang="en-US"/>
              <a:t> Your colleague wants you to create an overlay network so that it can be used by individual container or swarm services in order to communicate with each other.</a:t>
            </a:r>
            <a:endParaRPr/>
          </a:p>
          <a:p>
            <a:pPr marL="0" lvl="0" indent="0" algn="l" rtl="0">
              <a:lnSpc>
                <a:spcPct val="100000"/>
              </a:lnSpc>
              <a:spcBef>
                <a:spcPts val="1000"/>
              </a:spcBef>
              <a:spcAft>
                <a:spcPts val="0"/>
              </a:spcAft>
              <a:buClr>
                <a:schemeClr val="dk1"/>
              </a:buClr>
              <a:buSzPts val="1100"/>
              <a:buFont typeface="Arial"/>
              <a:buNone/>
            </a:pPr>
            <a:endParaRPr/>
          </a:p>
          <a:p>
            <a:pPr marL="0" lvl="0" indent="0" algn="l" rtl="0">
              <a:lnSpc>
                <a:spcPct val="100000"/>
              </a:lnSpc>
              <a:spcBef>
                <a:spcPts val="1000"/>
              </a:spcBef>
              <a:spcAft>
                <a:spcPts val="0"/>
              </a:spcAft>
              <a:buClr>
                <a:schemeClr val="dk1"/>
              </a:buClr>
              <a:buSzPts val="1100"/>
              <a:buFont typeface="Arial"/>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Initialize Docker daemon as a swarm manager.</a:t>
            </a:r>
            <a:endParaRPr/>
          </a:p>
          <a:p>
            <a:pPr marL="457200" lvl="0" indent="-368300" algn="l" rtl="0">
              <a:lnSpc>
                <a:spcPct val="150000"/>
              </a:lnSpc>
              <a:spcBef>
                <a:spcPts val="0"/>
              </a:spcBef>
              <a:spcAft>
                <a:spcPts val="0"/>
              </a:spcAft>
              <a:buSzPts val="2200"/>
              <a:buFont typeface="Open Sans"/>
              <a:buAutoNum type="arabicPeriod"/>
            </a:pPr>
            <a:r>
              <a:rPr lang="en-US"/>
              <a:t>Create an overlay network with both </a:t>
            </a:r>
            <a:r>
              <a:rPr lang="en-US" i="1"/>
              <a:t>--opt encrypted</a:t>
            </a:r>
            <a:r>
              <a:rPr lang="en-US"/>
              <a:t> and </a:t>
            </a:r>
            <a:r>
              <a:rPr lang="en-US" i="1"/>
              <a:t>--attachable</a:t>
            </a:r>
            <a:r>
              <a:rPr lang="en-US"/>
              <a:t> flag to attach unmanaged containers to that network.</a:t>
            </a:r>
            <a:endParaRPr/>
          </a:p>
          <a:p>
            <a:pPr marL="457200" lvl="0" indent="-368300" algn="l" rtl="0">
              <a:lnSpc>
                <a:spcPct val="150000"/>
              </a:lnSpc>
              <a:spcBef>
                <a:spcPts val="0"/>
              </a:spcBef>
              <a:spcAft>
                <a:spcPts val="0"/>
              </a:spcAft>
              <a:buSzPts val="2200"/>
              <a:buFont typeface="Open Sans"/>
              <a:buAutoNum type="arabicPeriod"/>
            </a:pPr>
            <a:r>
              <a:rPr lang="en-US"/>
              <a:t>Remove the existing </a:t>
            </a:r>
            <a:r>
              <a:rPr lang="en-US" i="1"/>
              <a:t>ingress</a:t>
            </a:r>
            <a:r>
              <a:rPr lang="en-US"/>
              <a:t> network and create a new overlay network using the </a:t>
            </a:r>
            <a:r>
              <a:rPr lang="en-US" i="1"/>
              <a:t>--ingress</a:t>
            </a:r>
            <a:r>
              <a:rPr lang="en-US"/>
              <a:t> flag. Set the </a:t>
            </a:r>
            <a:r>
              <a:rPr lang="en-US" i="1"/>
              <a:t>MTU</a:t>
            </a:r>
            <a:r>
              <a:rPr lang="en-US"/>
              <a:t> to 1200, the </a:t>
            </a:r>
            <a:r>
              <a:rPr lang="en-US" i="1"/>
              <a:t>subnet</a:t>
            </a:r>
            <a:r>
              <a:rPr lang="en-US"/>
              <a:t> to 10.11.0.0/16, and the </a:t>
            </a:r>
            <a:r>
              <a:rPr lang="en-US" i="1"/>
              <a:t>gateway </a:t>
            </a:r>
            <a:r>
              <a:rPr lang="en-US"/>
              <a:t>to 10.11.0.2.</a:t>
            </a:r>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952"/>
        <p:cNvGrpSpPr/>
        <p:nvPr/>
      </p:nvGrpSpPr>
      <p:grpSpPr>
        <a:xfrm>
          <a:off x="0" y="0"/>
          <a:ext cx="0" cy="0"/>
          <a:chOff x="0" y="0"/>
          <a:chExt cx="0" cy="0"/>
        </a:xfrm>
      </p:grpSpPr>
      <p:sp>
        <p:nvSpPr>
          <p:cNvPr id="953" name="Google Shape;953;g7401ba4a77_2_54"/>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Deploy a Service on an Overlay Network</a:t>
            </a:r>
            <a:endParaRPr/>
          </a:p>
        </p:txBody>
      </p:sp>
      <p:sp>
        <p:nvSpPr>
          <p:cNvPr id="954" name="Google Shape;954;g7401ba4a77_2_54"/>
          <p:cNvSpPr txBox="1">
            <a:spLocks noGrp="1"/>
          </p:cNvSpPr>
          <p:nvPr>
            <p:ph type="body" idx="1"/>
          </p:nvPr>
        </p:nvSpPr>
        <p:spPr>
          <a:xfrm>
            <a:off x="1902100" y="2363475"/>
            <a:ext cx="12451800" cy="51351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1100"/>
              <a:buNone/>
            </a:pPr>
            <a:r>
              <a:rPr lang="en-US" b="1"/>
              <a:t>Problem Statement:</a:t>
            </a:r>
            <a:r>
              <a:rPr lang="en-US"/>
              <a:t> Your manager asks you to deploy a service on an overlay network that can be used by different containers in the network.</a:t>
            </a:r>
            <a:endParaRPr/>
          </a:p>
          <a:p>
            <a:pPr marL="0" lvl="0" indent="0" algn="l" rtl="0">
              <a:lnSpc>
                <a:spcPct val="100000"/>
              </a:lnSpc>
              <a:spcBef>
                <a:spcPts val="1000"/>
              </a:spcBef>
              <a:spcAft>
                <a:spcPts val="0"/>
              </a:spcAft>
              <a:buSzPts val="1100"/>
              <a:buNone/>
            </a:pPr>
            <a:endParaRPr/>
          </a:p>
          <a:p>
            <a:pPr marL="0" lvl="0" indent="0" algn="l" rtl="0">
              <a:lnSpc>
                <a:spcPct val="100000"/>
              </a:lnSpc>
              <a:spcBef>
                <a:spcPts val="1000"/>
              </a:spcBef>
              <a:spcAft>
                <a:spcPts val="0"/>
              </a:spcAft>
              <a:buSzPts val="11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Attach a service to an existing overlay network.</a:t>
            </a:r>
            <a:endParaRPr/>
          </a:p>
          <a:p>
            <a:pPr marL="457200" lvl="0" indent="-368300" algn="l" rtl="0">
              <a:lnSpc>
                <a:spcPct val="150000"/>
              </a:lnSpc>
              <a:spcBef>
                <a:spcPts val="0"/>
              </a:spcBef>
              <a:spcAft>
                <a:spcPts val="0"/>
              </a:spcAft>
              <a:buSzPts val="2200"/>
              <a:buFont typeface="Open Sans"/>
              <a:buAutoNum type="arabicPeriod"/>
            </a:pPr>
            <a:r>
              <a:rPr lang="en-US"/>
              <a:t>List the networks connected to the service.</a:t>
            </a:r>
            <a:endParaRPr/>
          </a:p>
          <a:p>
            <a:pPr marL="457200" lvl="0" indent="-368300" algn="l" rtl="0">
              <a:lnSpc>
                <a:spcPct val="150000"/>
              </a:lnSpc>
              <a:spcBef>
                <a:spcPts val="0"/>
              </a:spcBef>
              <a:spcAft>
                <a:spcPts val="0"/>
              </a:spcAft>
              <a:buSzPts val="2200"/>
              <a:buFont typeface="Open Sans"/>
              <a:buAutoNum type="arabicPeriod"/>
            </a:pPr>
            <a:r>
              <a:rPr lang="en-US"/>
              <a:t>Inspect the network to check which containers and services are attached.</a:t>
            </a:r>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g740edfc043_0_203"/>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Ports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g740edfc043_0_207"/>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Identifying Ports</a:t>
            </a:r>
            <a:endParaRPr/>
          </a:p>
        </p:txBody>
      </p:sp>
      <p:pic>
        <p:nvPicPr>
          <p:cNvPr id="966" name="Google Shape;966;g740edfc043_0_207"/>
          <p:cNvPicPr preferRelativeResize="0"/>
          <p:nvPr/>
        </p:nvPicPr>
        <p:blipFill rotWithShape="1">
          <a:blip r:embed="rId3">
            <a:alphaModFix/>
          </a:blip>
          <a:srcRect/>
          <a:stretch/>
        </p:blipFill>
        <p:spPr>
          <a:xfrm>
            <a:off x="5921125" y="644250"/>
            <a:ext cx="4397100" cy="481700"/>
          </a:xfrm>
          <a:prstGeom prst="rect">
            <a:avLst/>
          </a:prstGeom>
          <a:noFill/>
          <a:ln>
            <a:noFill/>
          </a:ln>
        </p:spPr>
      </p:pic>
      <p:sp>
        <p:nvSpPr>
          <p:cNvPr id="967" name="Google Shape;967;g740edfc043_0_207"/>
          <p:cNvSpPr/>
          <p:nvPr/>
        </p:nvSpPr>
        <p:spPr>
          <a:xfrm>
            <a:off x="814892" y="3821293"/>
            <a:ext cx="14539500" cy="3810000"/>
          </a:xfrm>
          <a:prstGeom prst="roundRect">
            <a:avLst>
              <a:gd name="adj" fmla="val 5631"/>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US" sz="1800" b="0" i="1" u="none" strike="noStrike" cap="none">
                <a:solidFill>
                  <a:srgbClr val="3F3F3F"/>
                </a:solidFill>
                <a:latin typeface="Open Sans"/>
                <a:ea typeface="Open Sans"/>
                <a:cs typeface="Open Sans"/>
                <a:sym typeface="Open Sans"/>
              </a:rPr>
              <a:t>$ docker ps</a:t>
            </a:r>
            <a:endParaRPr sz="1800" b="0" i="1" u="none" strike="noStrike" cap="none">
              <a:solidFill>
                <a:srgbClr val="3F3F3F"/>
              </a:solidFill>
              <a:latin typeface="Open Sans"/>
              <a:ea typeface="Open Sans"/>
              <a:cs typeface="Open Sans"/>
              <a:sym typeface="Open Sans"/>
            </a:endParaRPr>
          </a:p>
          <a:p>
            <a:pPr marL="0" marR="0" lvl="0" indent="0" algn="l" rtl="0">
              <a:lnSpc>
                <a:spcPct val="150000"/>
              </a:lnSpc>
              <a:spcBef>
                <a:spcPts val="0"/>
              </a:spcBef>
              <a:spcAft>
                <a:spcPts val="0"/>
              </a:spcAft>
              <a:buClr>
                <a:srgbClr val="000000"/>
              </a:buClr>
              <a:buSzPts val="1800"/>
              <a:buFont typeface="Arial"/>
              <a:buNone/>
            </a:pPr>
            <a:endParaRPr sz="1800" b="0" i="1" u="none" strike="noStrike" cap="none">
              <a:solidFill>
                <a:srgbClr val="3F3F3F"/>
              </a:solidFill>
              <a:latin typeface="Open Sans"/>
              <a:ea typeface="Open Sans"/>
              <a:cs typeface="Open Sans"/>
              <a:sym typeface="Open Sans"/>
            </a:endParaRPr>
          </a:p>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Output:</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US" sz="1800" b="0" i="1" u="none" strike="noStrike" cap="none">
                <a:solidFill>
                  <a:srgbClr val="3F3F3F"/>
                </a:solidFill>
                <a:latin typeface="Open Sans"/>
                <a:ea typeface="Open Sans"/>
                <a:cs typeface="Open Sans"/>
                <a:sym typeface="Open Sans"/>
              </a:rPr>
              <a:t>CONTAINER ID        IMAGE               COMMAND           CREATED                    STATUS                     PORTS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US" sz="1800" b="0" i="1" u="none" strike="noStrike" cap="none">
                <a:solidFill>
                  <a:srgbClr val="3F3F3F"/>
                </a:solidFill>
                <a:latin typeface="Open Sans"/>
                <a:ea typeface="Open Sans"/>
                <a:cs typeface="Open Sans"/>
                <a:sym typeface="Open Sans"/>
              </a:rPr>
              <a:t>b650456536c7        busybox:latest      top                 About an hour ago    Up About an hour   0.0.0.0:1234-&gt;9876/tcp, 0.0.0.0:4321-&gt;7890/tcp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endParaRPr sz="1800" b="0" i="1" u="none" strike="noStrike" cap="none">
              <a:solidFill>
                <a:srgbClr val="3F3F3F"/>
              </a:solidFill>
              <a:latin typeface="Open Sans"/>
              <a:ea typeface="Open Sans"/>
              <a:cs typeface="Open Sans"/>
              <a:sym typeface="Open Sans"/>
            </a:endParaRPr>
          </a:p>
          <a:p>
            <a:pPr marL="0" marR="0" lvl="0" indent="0" algn="l" rtl="0">
              <a:lnSpc>
                <a:spcPct val="150000"/>
              </a:lnSpc>
              <a:spcBef>
                <a:spcPts val="0"/>
              </a:spcBef>
              <a:spcAft>
                <a:spcPts val="0"/>
              </a:spcAft>
              <a:buClr>
                <a:srgbClr val="000000"/>
              </a:buClr>
              <a:buSzPts val="1800"/>
              <a:buFont typeface="Arial"/>
              <a:buNone/>
            </a:pPr>
            <a:r>
              <a:rPr lang="en-US" sz="1800" b="0" i="1" u="none" strike="noStrike" cap="none">
                <a:solidFill>
                  <a:srgbClr val="3F3F3F"/>
                </a:solidFill>
                <a:latin typeface="Open Sans"/>
                <a:ea typeface="Open Sans"/>
                <a:cs typeface="Open Sans"/>
                <a:sym typeface="Open Sans"/>
              </a:rPr>
              <a:t>NAMES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US" sz="1800" b="0" i="1" u="none" strike="noStrike" cap="none">
                <a:solidFill>
                  <a:srgbClr val="3F3F3F"/>
                </a:solidFill>
                <a:latin typeface="Open Sans"/>
                <a:ea typeface="Open Sans"/>
                <a:cs typeface="Open Sans"/>
                <a:sym typeface="Open Sans"/>
              </a:rPr>
              <a:t> test</a:t>
            </a:r>
            <a:endParaRPr sz="1800" b="0" i="1" u="none" strike="noStrike" cap="none">
              <a:solidFill>
                <a:srgbClr val="3F3F3F"/>
              </a:solidFill>
              <a:latin typeface="Open Sans"/>
              <a:ea typeface="Open Sans"/>
              <a:cs typeface="Open Sans"/>
              <a:sym typeface="Open Sans"/>
            </a:endParaRPr>
          </a:p>
        </p:txBody>
      </p:sp>
      <p:sp>
        <p:nvSpPr>
          <p:cNvPr id="968" name="Google Shape;968;g740edfc043_0_207"/>
          <p:cNvSpPr/>
          <p:nvPr/>
        </p:nvSpPr>
        <p:spPr>
          <a:xfrm>
            <a:off x="814892" y="1950849"/>
            <a:ext cx="14539500" cy="576000"/>
          </a:xfrm>
          <a:prstGeom prst="roundRect">
            <a:avLst>
              <a:gd name="adj" fmla="val 11839"/>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host port is bound to the container’s port allowing the container to connect to the external environment.</a:t>
            </a:r>
            <a:endParaRPr sz="2200" b="0" i="1" u="none" strike="noStrike" cap="none">
              <a:solidFill>
                <a:srgbClr val="3F3F3F"/>
              </a:solidFill>
              <a:latin typeface="Open Sans"/>
              <a:ea typeface="Open Sans"/>
              <a:cs typeface="Open Sans"/>
              <a:sym typeface="Open Sans"/>
            </a:endParaRPr>
          </a:p>
        </p:txBody>
      </p:sp>
      <p:sp>
        <p:nvSpPr>
          <p:cNvPr id="969" name="Google Shape;969;g740edfc043_0_207"/>
          <p:cNvSpPr/>
          <p:nvPr/>
        </p:nvSpPr>
        <p:spPr>
          <a:xfrm>
            <a:off x="814892" y="1199950"/>
            <a:ext cx="1925700" cy="5352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Role of port: </a:t>
            </a:r>
            <a:endParaRPr sz="2200" b="0" i="0" u="none" strike="noStrike" cap="none">
              <a:solidFill>
                <a:schemeClr val="lt1"/>
              </a:solidFill>
              <a:latin typeface="Arial"/>
              <a:ea typeface="Arial"/>
              <a:cs typeface="Arial"/>
              <a:sym typeface="Arial"/>
            </a:endParaRPr>
          </a:p>
        </p:txBody>
      </p:sp>
      <p:sp>
        <p:nvSpPr>
          <p:cNvPr id="970" name="Google Shape;970;g740edfc043_0_207"/>
          <p:cNvSpPr/>
          <p:nvPr/>
        </p:nvSpPr>
        <p:spPr>
          <a:xfrm>
            <a:off x="814892" y="3062921"/>
            <a:ext cx="5795400" cy="5352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Use </a:t>
            </a:r>
            <a:r>
              <a:rPr lang="en-US" sz="2200" b="0" i="1" u="none" strike="noStrike" cap="none">
                <a:solidFill>
                  <a:schemeClr val="lt1"/>
                </a:solidFill>
                <a:latin typeface="Open Sans"/>
                <a:ea typeface="Open Sans"/>
                <a:cs typeface="Open Sans"/>
                <a:sym typeface="Open Sans"/>
              </a:rPr>
              <a:t>docker ps </a:t>
            </a:r>
            <a:r>
              <a:rPr lang="en-US" sz="2200" b="0" i="0" u="none" strike="noStrike" cap="none">
                <a:solidFill>
                  <a:schemeClr val="lt1"/>
                </a:solidFill>
                <a:latin typeface="Open Sans"/>
                <a:ea typeface="Open Sans"/>
                <a:cs typeface="Open Sans"/>
                <a:sym typeface="Open Sans"/>
              </a:rPr>
              <a:t>to find all the ports mapped:</a:t>
            </a:r>
            <a:endParaRPr sz="2200" b="0" i="1" u="none" strike="noStrike" cap="none">
              <a:solidFill>
                <a:schemeClr val="lt1"/>
              </a:solidFill>
              <a:latin typeface="Open Sans"/>
              <a:ea typeface="Open Sans"/>
              <a:cs typeface="Open Sans"/>
              <a:sym typeface="Open Sans"/>
            </a:endParaRPr>
          </a:p>
        </p:txBody>
      </p:sp>
      <p:sp>
        <p:nvSpPr>
          <p:cNvPr id="971" name="Google Shape;971;g740edfc043_0_207"/>
          <p:cNvSpPr/>
          <p:nvPr/>
        </p:nvSpPr>
        <p:spPr>
          <a:xfrm>
            <a:off x="10159741" y="5834839"/>
            <a:ext cx="1258200" cy="4545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972" name="Google Shape;972;g740edfc043_0_207"/>
          <p:cNvCxnSpPr>
            <a:stCxn id="971" idx="2"/>
            <a:endCxn id="973" idx="3"/>
          </p:cNvCxnSpPr>
          <p:nvPr/>
        </p:nvCxnSpPr>
        <p:spPr>
          <a:xfrm flipH="1">
            <a:off x="9040141" y="6289339"/>
            <a:ext cx="1748700" cy="970500"/>
          </a:xfrm>
          <a:prstGeom prst="straightConnector1">
            <a:avLst/>
          </a:prstGeom>
          <a:noFill/>
          <a:ln w="9525" cap="flat" cmpd="sng">
            <a:solidFill>
              <a:srgbClr val="5597D3"/>
            </a:solidFill>
            <a:prstDash val="solid"/>
            <a:round/>
            <a:headEnd type="none" w="sm" len="sm"/>
            <a:tailEnd type="triangle" w="med" len="med"/>
          </a:ln>
        </p:spPr>
      </p:cxnSp>
      <p:sp>
        <p:nvSpPr>
          <p:cNvPr id="973" name="Google Shape;973;g740edfc043_0_207"/>
          <p:cNvSpPr/>
          <p:nvPr/>
        </p:nvSpPr>
        <p:spPr>
          <a:xfrm>
            <a:off x="7561751" y="7040751"/>
            <a:ext cx="1478400" cy="438000"/>
          </a:xfrm>
          <a:prstGeom prst="roundRect">
            <a:avLst>
              <a:gd name="adj" fmla="val 11839"/>
            </a:avLst>
          </a:prstGeom>
          <a:noFill/>
          <a:ln w="25400" cap="flat" cmpd="sng">
            <a:solidFill>
              <a:schemeClr val="accent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Host port</a:t>
            </a:r>
            <a:endParaRPr sz="1400" b="0" i="0" u="none" strike="noStrike" cap="none">
              <a:solidFill>
                <a:srgbClr val="000000"/>
              </a:solidFill>
              <a:latin typeface="Arial"/>
              <a:ea typeface="Arial"/>
              <a:cs typeface="Arial"/>
              <a:sym typeface="Arial"/>
            </a:endParaRPr>
          </a:p>
        </p:txBody>
      </p:sp>
      <p:sp>
        <p:nvSpPr>
          <p:cNvPr id="974" name="Google Shape;974;g740edfc043_0_207"/>
          <p:cNvSpPr/>
          <p:nvPr/>
        </p:nvSpPr>
        <p:spPr>
          <a:xfrm>
            <a:off x="11579379" y="5832064"/>
            <a:ext cx="555600" cy="4380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975" name="Google Shape;975;g740edfc043_0_207"/>
          <p:cNvCxnSpPr>
            <a:stCxn id="974" idx="2"/>
            <a:endCxn id="976" idx="0"/>
          </p:cNvCxnSpPr>
          <p:nvPr/>
        </p:nvCxnSpPr>
        <p:spPr>
          <a:xfrm>
            <a:off x="11857179" y="6270064"/>
            <a:ext cx="1409400" cy="779100"/>
          </a:xfrm>
          <a:prstGeom prst="straightConnector1">
            <a:avLst/>
          </a:prstGeom>
          <a:noFill/>
          <a:ln w="9525" cap="flat" cmpd="sng">
            <a:solidFill>
              <a:srgbClr val="5597D3"/>
            </a:solidFill>
            <a:prstDash val="solid"/>
            <a:round/>
            <a:headEnd type="none" w="sm" len="sm"/>
            <a:tailEnd type="triangle" w="med" len="med"/>
          </a:ln>
        </p:spPr>
      </p:cxnSp>
      <p:sp>
        <p:nvSpPr>
          <p:cNvPr id="976" name="Google Shape;976;g740edfc043_0_207"/>
          <p:cNvSpPr/>
          <p:nvPr/>
        </p:nvSpPr>
        <p:spPr>
          <a:xfrm>
            <a:off x="12174642" y="7049068"/>
            <a:ext cx="2184000" cy="421500"/>
          </a:xfrm>
          <a:prstGeom prst="roundRect">
            <a:avLst>
              <a:gd name="adj" fmla="val 11839"/>
            </a:avLst>
          </a:prstGeom>
          <a:noFill/>
          <a:ln w="25400" cap="flat" cmpd="sng">
            <a:solidFill>
              <a:schemeClr val="accent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Container port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77cd789f11_0_204"/>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Networks: Overview</a:t>
            </a:r>
            <a:endParaRPr/>
          </a:p>
        </p:txBody>
      </p:sp>
      <p:sp>
        <p:nvSpPr>
          <p:cNvPr id="434" name="Google Shape;434;g77cd789f11_0_204"/>
          <p:cNvSpPr/>
          <p:nvPr/>
        </p:nvSpPr>
        <p:spPr>
          <a:xfrm>
            <a:off x="2159384" y="2230560"/>
            <a:ext cx="4186500" cy="5415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networking subsystem</a:t>
            </a:r>
            <a:endParaRPr sz="2200" b="0" i="1" u="none" strike="noStrike" cap="none">
              <a:solidFill>
                <a:srgbClr val="3F3F3F"/>
              </a:solidFill>
              <a:latin typeface="Open Sans"/>
              <a:ea typeface="Open Sans"/>
              <a:cs typeface="Open Sans"/>
              <a:sym typeface="Open Sans"/>
            </a:endParaRPr>
          </a:p>
        </p:txBody>
      </p:sp>
      <p:cxnSp>
        <p:nvCxnSpPr>
          <p:cNvPr id="435" name="Google Shape;435;g77cd789f11_0_204"/>
          <p:cNvCxnSpPr/>
          <p:nvPr/>
        </p:nvCxnSpPr>
        <p:spPr>
          <a:xfrm>
            <a:off x="6730648" y="2538987"/>
            <a:ext cx="2133600" cy="0"/>
          </a:xfrm>
          <a:prstGeom prst="straightConnector1">
            <a:avLst/>
          </a:prstGeom>
          <a:noFill/>
          <a:ln w="9525" cap="flat" cmpd="sng">
            <a:solidFill>
              <a:srgbClr val="5597D3"/>
            </a:solidFill>
            <a:prstDash val="solid"/>
            <a:round/>
            <a:headEnd type="none" w="sm" len="sm"/>
            <a:tailEnd type="triangle" w="med" len="med"/>
          </a:ln>
        </p:spPr>
      </p:cxnSp>
      <p:sp>
        <p:nvSpPr>
          <p:cNvPr id="436" name="Google Shape;436;g77cd789f11_0_204"/>
          <p:cNvSpPr/>
          <p:nvPr/>
        </p:nvSpPr>
        <p:spPr>
          <a:xfrm>
            <a:off x="9249124" y="2230560"/>
            <a:ext cx="4186500" cy="5415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Drivers</a:t>
            </a:r>
            <a:endParaRPr sz="2200" b="0" i="1" u="none" strike="noStrike" cap="none">
              <a:solidFill>
                <a:srgbClr val="3F3F3F"/>
              </a:solidFill>
              <a:latin typeface="Open Sans"/>
              <a:ea typeface="Open Sans"/>
              <a:cs typeface="Open Sans"/>
              <a:sym typeface="Open Sans"/>
            </a:endParaRPr>
          </a:p>
        </p:txBody>
      </p:sp>
      <p:sp>
        <p:nvSpPr>
          <p:cNvPr id="437" name="Google Shape;437;g77cd789f11_0_204"/>
          <p:cNvSpPr txBox="1"/>
          <p:nvPr/>
        </p:nvSpPr>
        <p:spPr>
          <a:xfrm>
            <a:off x="7422911" y="2085454"/>
            <a:ext cx="9132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a:t>
            </a:r>
            <a:endParaRPr sz="2200" b="0" i="0" u="none" strike="noStrike" cap="none">
              <a:solidFill>
                <a:srgbClr val="3F3F3F"/>
              </a:solidFill>
              <a:latin typeface="Open Sans"/>
              <a:ea typeface="Open Sans"/>
              <a:cs typeface="Open Sans"/>
              <a:sym typeface="Open Sans"/>
            </a:endParaRPr>
          </a:p>
        </p:txBody>
      </p:sp>
      <p:sp>
        <p:nvSpPr>
          <p:cNvPr id="438" name="Google Shape;438;g77cd789f11_0_204"/>
          <p:cNvSpPr/>
          <p:nvPr/>
        </p:nvSpPr>
        <p:spPr>
          <a:xfrm>
            <a:off x="1198993" y="3815091"/>
            <a:ext cx="2577900" cy="541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Types of drivers:</a:t>
            </a:r>
            <a:endParaRPr sz="2200" b="0" i="0" u="none" strike="noStrike" cap="none">
              <a:solidFill>
                <a:schemeClr val="lt1"/>
              </a:solidFill>
              <a:latin typeface="Open Sans"/>
              <a:ea typeface="Open Sans"/>
              <a:cs typeface="Open Sans"/>
              <a:sym typeface="Open Sans"/>
            </a:endParaRPr>
          </a:p>
        </p:txBody>
      </p:sp>
      <p:sp>
        <p:nvSpPr>
          <p:cNvPr id="439" name="Google Shape;439;g77cd789f11_0_204"/>
          <p:cNvSpPr/>
          <p:nvPr/>
        </p:nvSpPr>
        <p:spPr>
          <a:xfrm>
            <a:off x="1238500" y="4764375"/>
            <a:ext cx="13113600" cy="2772000"/>
          </a:xfrm>
          <a:prstGeom prst="roundRect">
            <a:avLst>
              <a:gd name="adj" fmla="val 4253"/>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Bridge networks</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Host networks</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Overlay networks</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Macvlan networks</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Third-party network plugins</a:t>
            </a:r>
            <a:endParaRPr sz="1400" b="0" i="0" u="none" strike="noStrike" cap="none">
              <a:solidFill>
                <a:srgbClr val="000000"/>
              </a:solidFill>
              <a:latin typeface="Arial"/>
              <a:ea typeface="Arial"/>
              <a:cs typeface="Arial"/>
              <a:sym typeface="Arial"/>
            </a:endParaRPr>
          </a:p>
        </p:txBody>
      </p:sp>
      <p:pic>
        <p:nvPicPr>
          <p:cNvPr id="440" name="Google Shape;440;g77cd789f11_0_204"/>
          <p:cNvPicPr preferRelativeResize="0"/>
          <p:nvPr/>
        </p:nvPicPr>
        <p:blipFill rotWithShape="1">
          <a:blip r:embed="rId3">
            <a:alphaModFix/>
          </a:blip>
          <a:srcRect/>
          <a:stretch/>
        </p:blipFill>
        <p:spPr>
          <a:xfrm>
            <a:off x="5669601" y="568058"/>
            <a:ext cx="4916804" cy="4816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g740edfc043_0_228"/>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Publishing and Exposing Ports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g740edfc043_0_233"/>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Publishing Ports</a:t>
            </a:r>
            <a:endParaRPr/>
          </a:p>
        </p:txBody>
      </p:sp>
      <p:pic>
        <p:nvPicPr>
          <p:cNvPr id="989" name="Google Shape;989;g740edfc043_0_233"/>
          <p:cNvPicPr preferRelativeResize="0"/>
          <p:nvPr/>
        </p:nvPicPr>
        <p:blipFill rotWithShape="1">
          <a:blip r:embed="rId3">
            <a:alphaModFix/>
          </a:blip>
          <a:srcRect/>
          <a:stretch/>
        </p:blipFill>
        <p:spPr>
          <a:xfrm>
            <a:off x="6027302" y="644250"/>
            <a:ext cx="4328749" cy="481700"/>
          </a:xfrm>
          <a:prstGeom prst="rect">
            <a:avLst/>
          </a:prstGeom>
          <a:noFill/>
          <a:ln>
            <a:noFill/>
          </a:ln>
        </p:spPr>
      </p:pic>
      <p:sp>
        <p:nvSpPr>
          <p:cNvPr id="990" name="Google Shape;990;g740edfc043_0_233"/>
          <p:cNvSpPr/>
          <p:nvPr/>
        </p:nvSpPr>
        <p:spPr>
          <a:xfrm>
            <a:off x="1115572" y="2221558"/>
            <a:ext cx="13860899" cy="1185900"/>
          </a:xfrm>
          <a:prstGeom prst="roundRect">
            <a:avLst>
              <a:gd name="adj" fmla="val 818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Using the routing mesh</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Bypassing the routing mesh</a:t>
            </a:r>
            <a:endParaRPr sz="1400" b="0" i="0" u="none" strike="noStrike" cap="none">
              <a:solidFill>
                <a:srgbClr val="000000"/>
              </a:solidFill>
              <a:latin typeface="Arial"/>
              <a:ea typeface="Arial"/>
              <a:cs typeface="Arial"/>
              <a:sym typeface="Arial"/>
            </a:endParaRPr>
          </a:p>
        </p:txBody>
      </p:sp>
      <p:sp>
        <p:nvSpPr>
          <p:cNvPr id="991" name="Google Shape;991;g740edfc043_0_233"/>
          <p:cNvSpPr/>
          <p:nvPr/>
        </p:nvSpPr>
        <p:spPr>
          <a:xfrm>
            <a:off x="1115572" y="1255305"/>
            <a:ext cx="11191800" cy="5907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Ways to publish swarm service port to hosts that are present outside the swarm:</a:t>
            </a:r>
            <a:endParaRPr sz="2200" b="0" i="0" u="none" strike="noStrike" cap="none">
              <a:solidFill>
                <a:schemeClr val="lt1"/>
              </a:solidFill>
              <a:latin typeface="Open Sans"/>
              <a:ea typeface="Open Sans"/>
              <a:cs typeface="Open Sans"/>
              <a:sym typeface="Open Sans"/>
            </a:endParaRPr>
          </a:p>
        </p:txBody>
      </p:sp>
      <p:sp>
        <p:nvSpPr>
          <p:cNvPr id="992" name="Google Shape;992;g740edfc043_0_233"/>
          <p:cNvSpPr/>
          <p:nvPr/>
        </p:nvSpPr>
        <p:spPr>
          <a:xfrm>
            <a:off x="1115571" y="4032315"/>
            <a:ext cx="11191800" cy="5907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Using the routing mesh:</a:t>
            </a:r>
            <a:endParaRPr sz="2200" b="0" i="0" u="none" strike="noStrike" cap="none">
              <a:solidFill>
                <a:schemeClr val="lt1"/>
              </a:solidFill>
              <a:latin typeface="Open Sans"/>
              <a:ea typeface="Open Sans"/>
              <a:cs typeface="Open Sans"/>
              <a:sym typeface="Open Sans"/>
            </a:endParaRPr>
          </a:p>
        </p:txBody>
      </p:sp>
      <p:sp>
        <p:nvSpPr>
          <p:cNvPr id="993" name="Google Shape;993;g740edfc043_0_233"/>
          <p:cNvSpPr/>
          <p:nvPr/>
        </p:nvSpPr>
        <p:spPr>
          <a:xfrm>
            <a:off x="1115572" y="4901198"/>
            <a:ext cx="13860899" cy="891000"/>
          </a:xfrm>
          <a:prstGeom prst="roundRect">
            <a:avLst>
              <a:gd name="adj" fmla="val 818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 </a:t>
            </a:r>
            <a:r>
              <a:rPr lang="en-US" sz="2200" b="0" i="1" u="none" strike="noStrike" cap="none">
                <a:solidFill>
                  <a:srgbClr val="3F3F3F"/>
                </a:solidFill>
                <a:latin typeface="Open Sans"/>
                <a:ea typeface="Open Sans"/>
                <a:cs typeface="Open Sans"/>
                <a:sym typeface="Open Sans"/>
              </a:rPr>
              <a:t>--publish &lt;PUBLISHED-PORT&gt;:&lt;SERVICE-PORT&gt; flag </a:t>
            </a:r>
            <a:r>
              <a:rPr lang="en-US" sz="2200" b="0" i="0" u="none" strike="noStrike" cap="none">
                <a:solidFill>
                  <a:srgbClr val="3F3F3F"/>
                </a:solidFill>
                <a:latin typeface="Open Sans"/>
                <a:ea typeface="Open Sans"/>
                <a:cs typeface="Open Sans"/>
                <a:sym typeface="Open Sans"/>
              </a:rPr>
              <a:t>in order to publish a service’s ports externally to the swarm.</a:t>
            </a:r>
            <a:endParaRPr sz="2200" b="0" i="1" u="none" strike="noStrike" cap="none">
              <a:solidFill>
                <a:srgbClr val="3F3F3F"/>
              </a:solidFill>
              <a:latin typeface="Open Sans"/>
              <a:ea typeface="Open Sans"/>
              <a:cs typeface="Open Sans"/>
              <a:sym typeface="Open Sans"/>
            </a:endParaRPr>
          </a:p>
        </p:txBody>
      </p:sp>
      <p:sp>
        <p:nvSpPr>
          <p:cNvPr id="994" name="Google Shape;994;g740edfc043_0_233"/>
          <p:cNvSpPr/>
          <p:nvPr/>
        </p:nvSpPr>
        <p:spPr>
          <a:xfrm>
            <a:off x="1115571" y="6081578"/>
            <a:ext cx="13860899" cy="2148000"/>
          </a:xfrm>
          <a:prstGeom prst="roundRect">
            <a:avLst>
              <a:gd name="adj" fmla="val 818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Example: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1"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docker service create --name my_web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--replicas 3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--publish published=8080,target=80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nginx</a:t>
            </a:r>
            <a:endParaRPr sz="2200" b="0" i="1" u="none" strike="noStrike" cap="none">
              <a:solidFill>
                <a:srgbClr val="3F3F3F"/>
              </a:solidFill>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g740edfc043_0_244"/>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Publishing Ports</a:t>
            </a:r>
            <a:endParaRPr/>
          </a:p>
        </p:txBody>
      </p:sp>
      <p:sp>
        <p:nvSpPr>
          <p:cNvPr id="1001" name="Google Shape;1001;g740edfc043_0_244"/>
          <p:cNvSpPr/>
          <p:nvPr/>
        </p:nvSpPr>
        <p:spPr>
          <a:xfrm>
            <a:off x="1115572" y="1931656"/>
            <a:ext cx="4123800"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Bypassing the routing mesh:</a:t>
            </a:r>
            <a:endParaRPr sz="2200" b="0" i="0" u="none" strike="noStrike" cap="none">
              <a:solidFill>
                <a:schemeClr val="lt1"/>
              </a:solidFill>
              <a:latin typeface="Open Sans"/>
              <a:ea typeface="Open Sans"/>
              <a:cs typeface="Open Sans"/>
              <a:sym typeface="Open Sans"/>
            </a:endParaRPr>
          </a:p>
        </p:txBody>
      </p:sp>
      <p:sp>
        <p:nvSpPr>
          <p:cNvPr id="1002" name="Google Shape;1002;g740edfc043_0_244"/>
          <p:cNvSpPr/>
          <p:nvPr/>
        </p:nvSpPr>
        <p:spPr>
          <a:xfrm>
            <a:off x="1115571" y="2842418"/>
            <a:ext cx="12946499" cy="891000"/>
          </a:xfrm>
          <a:prstGeom prst="roundRect">
            <a:avLst>
              <a:gd name="adj" fmla="val 818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 the </a:t>
            </a:r>
            <a:r>
              <a:rPr lang="en-US" sz="2200" b="0" i="1" u="none" strike="noStrike" cap="none">
                <a:solidFill>
                  <a:srgbClr val="3F3F3F"/>
                </a:solidFill>
                <a:latin typeface="Open Sans"/>
                <a:ea typeface="Open Sans"/>
                <a:cs typeface="Open Sans"/>
                <a:sym typeface="Open Sans"/>
              </a:rPr>
              <a:t>mode=host</a:t>
            </a:r>
            <a:r>
              <a:rPr lang="en-US" sz="2200" b="0" i="0" u="none" strike="noStrike" cap="none">
                <a:solidFill>
                  <a:srgbClr val="3F3F3F"/>
                </a:solidFill>
                <a:latin typeface="Open Sans"/>
                <a:ea typeface="Open Sans"/>
                <a:cs typeface="Open Sans"/>
                <a:sym typeface="Open Sans"/>
              </a:rPr>
              <a:t> option to the </a:t>
            </a:r>
            <a:r>
              <a:rPr lang="en-US" sz="2200" b="0" i="1" u="none" strike="noStrike" cap="none">
                <a:solidFill>
                  <a:srgbClr val="3F3F3F"/>
                </a:solidFill>
                <a:latin typeface="Open Sans"/>
                <a:ea typeface="Open Sans"/>
                <a:cs typeface="Open Sans"/>
                <a:sym typeface="Open Sans"/>
              </a:rPr>
              <a:t>--publish</a:t>
            </a:r>
            <a:r>
              <a:rPr lang="en-US" sz="2200" b="0" i="0" u="none" strike="noStrike" cap="none">
                <a:solidFill>
                  <a:srgbClr val="3F3F3F"/>
                </a:solidFill>
                <a:latin typeface="Open Sans"/>
                <a:ea typeface="Open Sans"/>
                <a:cs typeface="Open Sans"/>
                <a:sym typeface="Open Sans"/>
              </a:rPr>
              <a:t> flag in order to publish a service’s port directly on the node where it is running.</a:t>
            </a:r>
            <a:endParaRPr sz="1400" b="0" i="0" u="none" strike="noStrike" cap="none">
              <a:solidFill>
                <a:srgbClr val="000000"/>
              </a:solidFill>
              <a:latin typeface="Arial"/>
              <a:ea typeface="Arial"/>
              <a:cs typeface="Arial"/>
              <a:sym typeface="Arial"/>
            </a:endParaRPr>
          </a:p>
        </p:txBody>
      </p:sp>
      <p:sp>
        <p:nvSpPr>
          <p:cNvPr id="1003" name="Google Shape;1003;g740edfc043_0_244"/>
          <p:cNvSpPr/>
          <p:nvPr/>
        </p:nvSpPr>
        <p:spPr>
          <a:xfrm>
            <a:off x="1115571" y="3980918"/>
            <a:ext cx="12946499" cy="2687700"/>
          </a:xfrm>
          <a:prstGeom prst="roundRect">
            <a:avLst>
              <a:gd name="adj" fmla="val 818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Example: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docker service create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--mode global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--publish mode=host,target=80,published=8080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--name=nginx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nginx:latest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1" u="none" strike="noStrike" cap="none">
              <a:solidFill>
                <a:srgbClr val="3F3F3F"/>
              </a:solidFill>
              <a:latin typeface="Open Sans"/>
              <a:ea typeface="Open Sans"/>
              <a:cs typeface="Open Sans"/>
              <a:sym typeface="Open Sans"/>
            </a:endParaRPr>
          </a:p>
        </p:txBody>
      </p:sp>
      <p:pic>
        <p:nvPicPr>
          <p:cNvPr id="1004" name="Google Shape;1004;g740edfc043_0_244"/>
          <p:cNvPicPr preferRelativeResize="0"/>
          <p:nvPr/>
        </p:nvPicPr>
        <p:blipFill rotWithShape="1">
          <a:blip r:embed="rId3">
            <a:alphaModFix/>
          </a:blip>
          <a:srcRect/>
          <a:stretch/>
        </p:blipFill>
        <p:spPr>
          <a:xfrm>
            <a:off x="6027302" y="644250"/>
            <a:ext cx="4328749" cy="481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g6daf1a9818_0_0"/>
          <p:cNvSpPr/>
          <p:nvPr/>
        </p:nvSpPr>
        <p:spPr>
          <a:xfrm>
            <a:off x="1115575" y="1931650"/>
            <a:ext cx="2431500"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Exposing ports:</a:t>
            </a:r>
            <a:endParaRPr sz="2200" b="0" i="0" u="none" strike="noStrike" cap="none">
              <a:solidFill>
                <a:schemeClr val="lt1"/>
              </a:solidFill>
              <a:latin typeface="Open Sans"/>
              <a:ea typeface="Open Sans"/>
              <a:cs typeface="Open Sans"/>
              <a:sym typeface="Open Sans"/>
            </a:endParaRPr>
          </a:p>
        </p:txBody>
      </p:sp>
      <p:sp>
        <p:nvSpPr>
          <p:cNvPr id="1011" name="Google Shape;1011;g6daf1a9818_0_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Exposing Ports</a:t>
            </a:r>
            <a:endParaRPr/>
          </a:p>
        </p:txBody>
      </p:sp>
      <p:sp>
        <p:nvSpPr>
          <p:cNvPr id="1012" name="Google Shape;1012;g6daf1a9818_0_0"/>
          <p:cNvSpPr/>
          <p:nvPr/>
        </p:nvSpPr>
        <p:spPr>
          <a:xfrm>
            <a:off x="1115571" y="2842418"/>
            <a:ext cx="12946499" cy="891000"/>
          </a:xfrm>
          <a:prstGeom prst="roundRect">
            <a:avLst>
              <a:gd name="adj" fmla="val 818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Using </a:t>
            </a:r>
            <a:r>
              <a:rPr lang="en-US" sz="2200" b="0" i="1" u="none" strike="noStrike" cap="none">
                <a:solidFill>
                  <a:srgbClr val="3F3F3F"/>
                </a:solidFill>
                <a:latin typeface="Open Sans"/>
                <a:ea typeface="Open Sans"/>
                <a:cs typeface="Open Sans"/>
                <a:sym typeface="Open Sans"/>
              </a:rPr>
              <a:t>--expose</a:t>
            </a:r>
            <a:r>
              <a:rPr lang="en-US" sz="2200" b="0" i="0" u="none" strike="noStrike" cap="none">
                <a:solidFill>
                  <a:srgbClr val="3F3F3F"/>
                </a:solidFill>
                <a:latin typeface="Open Sans"/>
                <a:ea typeface="Open Sans"/>
                <a:cs typeface="Open Sans"/>
                <a:sym typeface="Open Sans"/>
              </a:rPr>
              <a:t> exposes the ports or range of ports in the container.</a:t>
            </a:r>
            <a:endParaRPr sz="1400" b="0" i="0" u="none" strike="noStrike" cap="none">
              <a:solidFill>
                <a:srgbClr val="000000"/>
              </a:solidFill>
              <a:latin typeface="Arial"/>
              <a:ea typeface="Arial"/>
              <a:cs typeface="Arial"/>
              <a:sym typeface="Arial"/>
            </a:endParaRPr>
          </a:p>
        </p:txBody>
      </p:sp>
      <p:sp>
        <p:nvSpPr>
          <p:cNvPr id="1013" name="Google Shape;1013;g6daf1a9818_0_0"/>
          <p:cNvSpPr/>
          <p:nvPr/>
        </p:nvSpPr>
        <p:spPr>
          <a:xfrm>
            <a:off x="1115575" y="3980923"/>
            <a:ext cx="12946499" cy="1961400"/>
          </a:xfrm>
          <a:prstGeom prst="roundRect">
            <a:avLst>
              <a:gd name="adj" fmla="val 818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Example: Let us expose port 80 without publishing the port</a:t>
            </a:r>
            <a:endParaRPr sz="22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88900" marR="88900" lvl="0" indent="0" algn="l" rtl="0">
              <a:lnSpc>
                <a:spcPct val="142857"/>
              </a:lnSpc>
              <a:spcBef>
                <a:spcPts val="0"/>
              </a:spcBef>
              <a:spcAft>
                <a:spcPts val="800"/>
              </a:spcAft>
              <a:buClr>
                <a:schemeClr val="dk1"/>
              </a:buClr>
              <a:buSzPts val="1100"/>
              <a:buFont typeface="Arial"/>
              <a:buNone/>
            </a:pPr>
            <a:r>
              <a:rPr lang="en-US" sz="2200" b="0" i="1" u="none" strike="noStrike" cap="none">
                <a:solidFill>
                  <a:srgbClr val="434343"/>
                </a:solidFill>
                <a:highlight>
                  <a:srgbClr val="F5F5F5"/>
                </a:highlight>
                <a:latin typeface="Open Sans"/>
                <a:ea typeface="Open Sans"/>
                <a:cs typeface="Open Sans"/>
                <a:sym typeface="Open Sans"/>
              </a:rPr>
              <a:t>$ docker run --expose 80 ubuntu bash</a:t>
            </a:r>
            <a:endParaRPr sz="2200" b="0" i="1" u="none" strike="noStrike" cap="none">
              <a:solidFill>
                <a:srgbClr val="434343"/>
              </a:solidFill>
              <a:latin typeface="Open Sans"/>
              <a:ea typeface="Open Sans"/>
              <a:cs typeface="Open Sans"/>
              <a:sym typeface="Open Sans"/>
            </a:endParaRPr>
          </a:p>
        </p:txBody>
      </p:sp>
      <p:pic>
        <p:nvPicPr>
          <p:cNvPr id="1014" name="Google Shape;1014;g6daf1a9818_0_0"/>
          <p:cNvPicPr preferRelativeResize="0"/>
          <p:nvPr/>
        </p:nvPicPr>
        <p:blipFill rotWithShape="1">
          <a:blip r:embed="rId3">
            <a:alphaModFix/>
          </a:blip>
          <a:srcRect/>
          <a:stretch/>
        </p:blipFill>
        <p:spPr>
          <a:xfrm>
            <a:off x="6027302" y="644250"/>
            <a:ext cx="4328749" cy="481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g740edfc043_0_223"/>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Publishing Ports</a:t>
            </a:r>
            <a:endParaRPr/>
          </a:p>
        </p:txBody>
      </p:sp>
      <p:sp>
        <p:nvSpPr>
          <p:cNvPr id="1020" name="Google Shape;1020;g740edfc043_0_223"/>
          <p:cNvSpPr txBox="1">
            <a:spLocks noGrp="1"/>
          </p:cNvSpPr>
          <p:nvPr>
            <p:ph type="body" idx="1"/>
          </p:nvPr>
        </p:nvSpPr>
        <p:spPr>
          <a:xfrm>
            <a:off x="1902100" y="2497225"/>
            <a:ext cx="12451800" cy="45498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1100"/>
              <a:buNone/>
            </a:pPr>
            <a:r>
              <a:rPr lang="en-US" b="1"/>
              <a:t>Problem Statement:</a:t>
            </a:r>
            <a:r>
              <a:rPr lang="en-US"/>
              <a:t> You are required to publish a swarm service’s port to external hosts in different ways so that it can be accessed externally.</a:t>
            </a:r>
            <a:endParaRPr/>
          </a:p>
          <a:p>
            <a:pPr marL="0" lvl="0" indent="0" algn="l" rtl="0">
              <a:lnSpc>
                <a:spcPct val="100000"/>
              </a:lnSpc>
              <a:spcBef>
                <a:spcPts val="1000"/>
              </a:spcBef>
              <a:spcAft>
                <a:spcPts val="0"/>
              </a:spcAft>
              <a:buSzPts val="1100"/>
              <a:buNone/>
            </a:pPr>
            <a:endParaRPr/>
          </a:p>
          <a:p>
            <a:pPr marL="0" lvl="0" indent="0" algn="l" rtl="0">
              <a:lnSpc>
                <a:spcPct val="100000"/>
              </a:lnSpc>
              <a:spcBef>
                <a:spcPts val="1000"/>
              </a:spcBef>
              <a:spcAft>
                <a:spcPts val="0"/>
              </a:spcAft>
              <a:buSzPts val="11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Publishing a swarm service’s port using the routing mesh.</a:t>
            </a:r>
            <a:endParaRPr/>
          </a:p>
          <a:p>
            <a:pPr marL="457200" lvl="0" indent="-368300" algn="l" rtl="0">
              <a:lnSpc>
                <a:spcPct val="150000"/>
              </a:lnSpc>
              <a:spcBef>
                <a:spcPts val="0"/>
              </a:spcBef>
              <a:spcAft>
                <a:spcPts val="0"/>
              </a:spcAft>
              <a:buSzPts val="2200"/>
              <a:buFont typeface="Open Sans"/>
              <a:buAutoNum type="arabicPeriod"/>
            </a:pPr>
            <a:r>
              <a:rPr lang="en-US"/>
              <a:t>Check whether your service has started on published port or not.</a:t>
            </a:r>
            <a:endParaRPr/>
          </a:p>
          <a:p>
            <a:pPr marL="457200" lvl="0" indent="-368300" algn="l" rtl="0">
              <a:lnSpc>
                <a:spcPct val="150000"/>
              </a:lnSpc>
              <a:spcBef>
                <a:spcPts val="0"/>
              </a:spcBef>
              <a:spcAft>
                <a:spcPts val="0"/>
              </a:spcAft>
              <a:buSzPts val="2200"/>
              <a:buFont typeface="Open Sans"/>
              <a:buAutoNum type="arabicPeriod"/>
            </a:pPr>
            <a:r>
              <a:rPr lang="en-US"/>
              <a:t>Publishing a swarm service’s port directly on the swarm node.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g740edfc043_0_253"/>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Traffic</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g70af613317_0_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Traffic</a:t>
            </a:r>
            <a:endParaRPr/>
          </a:p>
        </p:txBody>
      </p:sp>
      <p:sp>
        <p:nvSpPr>
          <p:cNvPr id="1032" name="Google Shape;1032;g70af613317_0_0"/>
          <p:cNvSpPr/>
          <p:nvPr/>
        </p:nvSpPr>
        <p:spPr>
          <a:xfrm>
            <a:off x="1382942" y="2170387"/>
            <a:ext cx="5907600"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Inbound Traffic for Swarm Management:</a:t>
            </a:r>
            <a:endParaRPr sz="1400" b="0" i="0" u="none" strike="noStrike" cap="none">
              <a:solidFill>
                <a:srgbClr val="000000"/>
              </a:solidFill>
              <a:latin typeface="Arial"/>
              <a:ea typeface="Arial"/>
              <a:cs typeface="Arial"/>
              <a:sym typeface="Arial"/>
            </a:endParaRPr>
          </a:p>
        </p:txBody>
      </p:sp>
      <p:graphicFrame>
        <p:nvGraphicFramePr>
          <p:cNvPr id="1033" name="Google Shape;1033;g70af613317_0_0"/>
          <p:cNvGraphicFramePr/>
          <p:nvPr/>
        </p:nvGraphicFramePr>
        <p:xfrm>
          <a:off x="1382942" y="3333474"/>
          <a:ext cx="3000000" cy="3000000"/>
        </p:xfrm>
        <a:graphic>
          <a:graphicData uri="http://schemas.openxmlformats.org/drawingml/2006/table">
            <a:tbl>
              <a:tblPr firstRow="1" bandRow="1">
                <a:noFill/>
                <a:tableStyleId>{DEED4703-45B7-4FFF-9A7E-04AF4FF0BCCC}</a:tableStyleId>
              </a:tblPr>
              <a:tblGrid>
                <a:gridCol w="4208675">
                  <a:extLst>
                    <a:ext uri="{9D8B030D-6E8A-4147-A177-3AD203B41FA5}">
                      <a16:colId xmlns:a16="http://schemas.microsoft.com/office/drawing/2014/main" val="20000"/>
                    </a:ext>
                  </a:extLst>
                </a:gridCol>
                <a:gridCol w="9088225">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latin typeface="Open Sans"/>
                          <a:ea typeface="Open Sans"/>
                          <a:cs typeface="Open Sans"/>
                          <a:sym typeface="Open Sans"/>
                        </a:rPr>
                        <a:t>Swarm mode port</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latin typeface="Open Sans"/>
                          <a:ea typeface="Open Sans"/>
                          <a:cs typeface="Open Sans"/>
                          <a:sym typeface="Open Sans"/>
                        </a:rPr>
                        <a:t>Purpose</a:t>
                      </a:r>
                      <a:endParaRPr sz="2200" b="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TCP port 2377 </a:t>
                      </a:r>
                      <a:endParaRPr sz="1400" u="none" strike="noStrike" cap="none"/>
                    </a:p>
                  </a:txBody>
                  <a:tcPr marL="91450" marR="91450" marT="45725" marB="45725">
                    <a:solidFill>
                      <a:srgbClr val="EDEDED"/>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Cluster management and raft sync communications</a:t>
                      </a:r>
                      <a:endParaRPr sz="1400" u="none" strike="noStrike" cap="none"/>
                    </a:p>
                  </a:txBody>
                  <a:tcPr marL="91450" marR="91450" marT="45725" marB="45725">
                    <a:solidFill>
                      <a:srgbClr val="EDEDED"/>
                    </a:solidFill>
                  </a:tcPr>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TCP and UDP port 7946 </a:t>
                      </a:r>
                      <a:endParaRPr sz="1400" u="none" strike="noStrike" cap="none"/>
                    </a:p>
                  </a:txBody>
                  <a:tcPr marL="91450" marR="91450" marT="45725" marB="45725">
                    <a:solidFill>
                      <a:srgbClr val="EDEDED"/>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Communication between all nodes</a:t>
                      </a:r>
                      <a:endParaRPr sz="1400" u="none" strike="noStrike" cap="none"/>
                    </a:p>
                  </a:txBody>
                  <a:tcPr marL="91450" marR="91450" marT="45725" marB="45725">
                    <a:solidFill>
                      <a:srgbClr val="EDEDED"/>
                    </a:solidFill>
                  </a:tcPr>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UDP port 4789 </a:t>
                      </a:r>
                      <a:endParaRPr sz="1400" u="none" strike="noStrike" cap="none"/>
                    </a:p>
                  </a:txBody>
                  <a:tcPr marL="91450" marR="91450" marT="45725" marB="45725">
                    <a:solidFill>
                      <a:srgbClr val="EDEDED"/>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Overlay network traffic</a:t>
                      </a:r>
                      <a:endParaRPr sz="1400" u="none" strike="noStrike" cap="none"/>
                    </a:p>
                  </a:txBody>
                  <a:tcPr marL="91450" marR="91450" marT="45725" marB="45725">
                    <a:solidFill>
                      <a:srgbClr val="EDEDED"/>
                    </a:solidFill>
                  </a:tcPr>
                </a:tc>
                <a:extLst>
                  <a:ext uri="{0D108BD9-81ED-4DB2-BD59-A6C34878D82A}">
                    <a16:rowId xmlns:a16="http://schemas.microsoft.com/office/drawing/2014/main" val="10003"/>
                  </a:ext>
                </a:extLst>
              </a:tr>
            </a:tbl>
          </a:graphicData>
        </a:graphic>
      </p:graphicFrame>
      <p:graphicFrame>
        <p:nvGraphicFramePr>
          <p:cNvPr id="1034" name="Google Shape;1034;g70af613317_0_0"/>
          <p:cNvGraphicFramePr/>
          <p:nvPr/>
        </p:nvGraphicFramePr>
        <p:xfrm>
          <a:off x="718098" y="5431276"/>
          <a:ext cx="3000000" cy="3000000"/>
        </p:xfrm>
        <a:graphic>
          <a:graphicData uri="http://schemas.openxmlformats.org/drawingml/2006/table">
            <a:tbl>
              <a:tblPr firstRow="1" bandRow="1">
                <a:noFill/>
                <a:tableStyleId>{DEED4703-45B7-4FFF-9A7E-04AF4FF0BCCC}</a:tableStyleId>
              </a:tblPr>
              <a:tblGrid>
                <a:gridCol w="14626575">
                  <a:extLst>
                    <a:ext uri="{9D8B030D-6E8A-4147-A177-3AD203B41FA5}">
                      <a16:colId xmlns:a16="http://schemas.microsoft.com/office/drawing/2014/main" val="20000"/>
                    </a:ext>
                  </a:extLst>
                </a:gridCol>
              </a:tblGrid>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While using overlay network with the encryption option, ensure that the IP protocol 50 (ESP) traffic is allowed.</a:t>
                      </a:r>
                      <a:endParaRPr sz="1400" u="none" strike="noStrike" cap="none"/>
                    </a:p>
                  </a:txBody>
                  <a:tcPr marL="100575" marR="100575" marT="45725" marB="45725">
                    <a:solidFill>
                      <a:srgbClr val="EDEDED"/>
                    </a:solidFill>
                  </a:tcPr>
                </a:tc>
                <a:extLst>
                  <a:ext uri="{0D108BD9-81ED-4DB2-BD59-A6C34878D82A}">
                    <a16:rowId xmlns:a16="http://schemas.microsoft.com/office/drawing/2014/main" val="10000"/>
                  </a:ext>
                </a:extLst>
              </a:tr>
            </a:tbl>
          </a:graphicData>
        </a:graphic>
      </p:graphicFrame>
      <p:pic>
        <p:nvPicPr>
          <p:cNvPr id="1035" name="Google Shape;1035;g70af613317_0_0"/>
          <p:cNvPicPr preferRelativeResize="0"/>
          <p:nvPr/>
        </p:nvPicPr>
        <p:blipFill rotWithShape="1">
          <a:blip r:embed="rId3">
            <a:alphaModFix/>
          </a:blip>
          <a:srcRect/>
          <a:stretch/>
        </p:blipFill>
        <p:spPr>
          <a:xfrm>
            <a:off x="6848400" y="654550"/>
            <a:ext cx="2707676" cy="323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g70af613317_0_9"/>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Traffic</a:t>
            </a:r>
            <a:endParaRPr/>
          </a:p>
        </p:txBody>
      </p:sp>
      <p:sp>
        <p:nvSpPr>
          <p:cNvPr id="1042" name="Google Shape;1042;g70af613317_0_9"/>
          <p:cNvSpPr/>
          <p:nvPr/>
        </p:nvSpPr>
        <p:spPr>
          <a:xfrm>
            <a:off x="861719" y="1850076"/>
            <a:ext cx="9787500"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Network ports and protocols that Swarm cluster components listen on:</a:t>
            </a:r>
            <a:endParaRPr sz="1400" b="0" i="0" u="none" strike="noStrike" cap="none">
              <a:solidFill>
                <a:srgbClr val="000000"/>
              </a:solidFill>
              <a:latin typeface="Arial"/>
              <a:ea typeface="Arial"/>
              <a:cs typeface="Arial"/>
              <a:sym typeface="Arial"/>
            </a:endParaRPr>
          </a:p>
        </p:txBody>
      </p:sp>
      <p:graphicFrame>
        <p:nvGraphicFramePr>
          <p:cNvPr id="1043" name="Google Shape;1043;g70af613317_0_9"/>
          <p:cNvGraphicFramePr/>
          <p:nvPr/>
        </p:nvGraphicFramePr>
        <p:xfrm>
          <a:off x="861719" y="2720420"/>
          <a:ext cx="3000000" cy="3000000"/>
        </p:xfrm>
        <a:graphic>
          <a:graphicData uri="http://schemas.openxmlformats.org/drawingml/2006/table">
            <a:tbl>
              <a:tblPr firstRow="1" bandRow="1">
                <a:noFill/>
                <a:tableStyleId>{DEED4703-45B7-4FFF-9A7E-04AF4FF0BCCC}</a:tableStyleId>
              </a:tblPr>
              <a:tblGrid>
                <a:gridCol w="2988275">
                  <a:extLst>
                    <a:ext uri="{9D8B030D-6E8A-4147-A177-3AD203B41FA5}">
                      <a16:colId xmlns:a16="http://schemas.microsoft.com/office/drawing/2014/main" val="20000"/>
                    </a:ext>
                  </a:extLst>
                </a:gridCol>
                <a:gridCol w="4107775">
                  <a:extLst>
                    <a:ext uri="{9D8B030D-6E8A-4147-A177-3AD203B41FA5}">
                      <a16:colId xmlns:a16="http://schemas.microsoft.com/office/drawing/2014/main" val="20001"/>
                    </a:ext>
                  </a:extLst>
                </a:gridCol>
                <a:gridCol w="6845650">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latin typeface="Open Sans"/>
                          <a:ea typeface="Open Sans"/>
                          <a:cs typeface="Open Sans"/>
                          <a:sym typeface="Open Sans"/>
                        </a:rPr>
                        <a:t>Cluster components</a:t>
                      </a:r>
                      <a:endParaRPr sz="2200" b="0" u="none" strike="noStrike" cap="none">
                        <a:latin typeface="Open Sans"/>
                        <a:ea typeface="Open Sans"/>
                        <a:cs typeface="Open Sans"/>
                        <a:sym typeface="Open Sans"/>
                      </a:endParaRPr>
                    </a:p>
                  </a:txBody>
                  <a:tcPr marL="91450" marR="91450" marT="45725" marB="45725">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latin typeface="Open Sans"/>
                          <a:ea typeface="Open Sans"/>
                          <a:cs typeface="Open Sans"/>
                          <a:sym typeface="Open Sans"/>
                        </a:rPr>
                        <a:t>Port and protocols</a:t>
                      </a:r>
                      <a:endParaRPr sz="2200" b="0" u="none" strike="noStrike" cap="none">
                        <a:latin typeface="Open Sans"/>
                        <a:ea typeface="Open Sans"/>
                        <a:cs typeface="Open Sans"/>
                        <a:sym typeface="Open Sans"/>
                      </a:endParaRPr>
                    </a:p>
                  </a:txBody>
                  <a:tcPr marL="91450" marR="91450" marT="45725" marB="45725">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latin typeface="Open Sans"/>
                          <a:ea typeface="Open Sans"/>
                          <a:cs typeface="Open Sans"/>
                          <a:sym typeface="Open Sans"/>
                        </a:rPr>
                        <a:t>Purpose</a:t>
                      </a:r>
                      <a:endParaRPr sz="2200" b="0" u="none" strike="noStrike" cap="none">
                        <a:latin typeface="Open Sans"/>
                        <a:ea typeface="Open Sans"/>
                        <a:cs typeface="Open Sans"/>
                        <a:sym typeface="Open Sans"/>
                      </a:endParaRPr>
                    </a:p>
                  </a:txBody>
                  <a:tcPr marL="91450" marR="91450" marT="45725" marB="45725">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0850">
                <a:tc rowSpan="4">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Swarm manager</a:t>
                      </a:r>
                      <a:endParaRPr sz="2200" b="0" u="none" strike="noStrike" cap="none">
                        <a:solidFill>
                          <a:srgbClr val="3F3F3F"/>
                        </a:solidFill>
                        <a:latin typeface="Open Sans"/>
                        <a:ea typeface="Open Sans"/>
                        <a:cs typeface="Open Sans"/>
                        <a:sym typeface="Open Sans"/>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Inbound 80/tcp (HTTP)</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Allows </a:t>
                      </a:r>
                      <a:r>
                        <a:rPr lang="en-US" sz="2200" b="0" i="1" u="none" strike="noStrike" cap="none">
                          <a:solidFill>
                            <a:srgbClr val="3F3F3F"/>
                          </a:solidFill>
                          <a:latin typeface="Open Sans"/>
                          <a:ea typeface="Open Sans"/>
                          <a:cs typeface="Open Sans"/>
                          <a:sym typeface="Open Sans"/>
                        </a:rPr>
                        <a:t>docker pull </a:t>
                      </a:r>
                      <a:r>
                        <a:rPr lang="en-US" sz="2200" b="0" u="none" strike="noStrike" cap="none">
                          <a:solidFill>
                            <a:srgbClr val="3F3F3F"/>
                          </a:solidFill>
                          <a:latin typeface="Open Sans"/>
                          <a:ea typeface="Open Sans"/>
                          <a:cs typeface="Open Sans"/>
                          <a:sym typeface="Open Sans"/>
                        </a:rPr>
                        <a:t>commands to work</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extLst>
                  <a:ext uri="{0D108BD9-81ED-4DB2-BD59-A6C34878D82A}">
                    <a16:rowId xmlns:a16="http://schemas.microsoft.com/office/drawing/2014/main" val="10001"/>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Inbound 2375/tcp</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Allows Docker Engine CLI commands to the Engine daemon</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extLst>
                  <a:ext uri="{0D108BD9-81ED-4DB2-BD59-A6C34878D82A}">
                    <a16:rowId xmlns:a16="http://schemas.microsoft.com/office/drawing/2014/main" val="10002"/>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Inbound 3375/tcp</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Allows Engine CLI commands to the swarm manager</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extLst>
                  <a:ext uri="{0D108BD9-81ED-4DB2-BD59-A6C34878D82A}">
                    <a16:rowId xmlns:a16="http://schemas.microsoft.com/office/drawing/2014/main" val="10003"/>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Inbound 22/tcp</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Allows remote management through SSH</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extLst>
                  <a:ext uri="{0D108BD9-81ED-4DB2-BD59-A6C34878D82A}">
                    <a16:rowId xmlns:a16="http://schemas.microsoft.com/office/drawing/2014/main" val="10004"/>
                  </a:ext>
                </a:extLst>
              </a:tr>
              <a:tr h="370850">
                <a:tc rowSpan="3">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Service discovery</a:t>
                      </a:r>
                      <a:endParaRPr sz="2200" b="0" u="none" strike="noStrike" cap="none">
                        <a:solidFill>
                          <a:srgbClr val="3F3F3F"/>
                        </a:solidFill>
                        <a:latin typeface="Open Sans"/>
                        <a:ea typeface="Open Sans"/>
                        <a:cs typeface="Open Sans"/>
                        <a:sym typeface="Open Sans"/>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Inbound 80/tcp (HTTP)</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Allows </a:t>
                      </a:r>
                      <a:r>
                        <a:rPr lang="en-US" sz="2200" b="0" i="1" u="none" strike="noStrike" cap="none">
                          <a:solidFill>
                            <a:srgbClr val="3F3F3F"/>
                          </a:solidFill>
                          <a:latin typeface="Open Sans"/>
                          <a:ea typeface="Open Sans"/>
                          <a:cs typeface="Open Sans"/>
                          <a:sym typeface="Open Sans"/>
                        </a:rPr>
                        <a:t>docker pull</a:t>
                      </a:r>
                      <a:r>
                        <a:rPr lang="en-US" sz="2200" b="0" u="none" strike="noStrike" cap="none">
                          <a:solidFill>
                            <a:srgbClr val="3F3F3F"/>
                          </a:solidFill>
                          <a:latin typeface="Open Sans"/>
                          <a:ea typeface="Open Sans"/>
                          <a:cs typeface="Open Sans"/>
                          <a:sym typeface="Open Sans"/>
                        </a:rPr>
                        <a:t> commands to work</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extLst>
                  <a:ext uri="{0D108BD9-81ED-4DB2-BD59-A6C34878D82A}">
                    <a16:rowId xmlns:a16="http://schemas.microsoft.com/office/drawing/2014/main" val="10005"/>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Inbound </a:t>
                      </a:r>
                      <a:r>
                        <a:rPr lang="en-US" sz="2200" b="0" i="1" u="none" strike="noStrike" cap="none">
                          <a:solidFill>
                            <a:srgbClr val="3F3F3F"/>
                          </a:solidFill>
                          <a:latin typeface="Open Sans"/>
                          <a:ea typeface="Open Sans"/>
                          <a:cs typeface="Open Sans"/>
                          <a:sym typeface="Open Sans"/>
                        </a:rPr>
                        <a:t>Discovery service port</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Requires setting to the port that the backend discovery service listens on</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extLst>
                  <a:ext uri="{0D108BD9-81ED-4DB2-BD59-A6C34878D82A}">
                    <a16:rowId xmlns:a16="http://schemas.microsoft.com/office/drawing/2014/main" val="10006"/>
                  </a:ext>
                </a:extLst>
              </a:tr>
              <a:tr h="27940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Inbound 22/tcp</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Allows remote management through SSH</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extLst>
                  <a:ext uri="{0D108BD9-81ED-4DB2-BD59-A6C34878D82A}">
                    <a16:rowId xmlns:a16="http://schemas.microsoft.com/office/drawing/2014/main" val="10007"/>
                  </a:ext>
                </a:extLst>
              </a:tr>
            </a:tbl>
          </a:graphicData>
        </a:graphic>
      </p:graphicFrame>
      <p:pic>
        <p:nvPicPr>
          <p:cNvPr id="1044" name="Google Shape;1044;g70af613317_0_9"/>
          <p:cNvPicPr preferRelativeResize="0"/>
          <p:nvPr/>
        </p:nvPicPr>
        <p:blipFill rotWithShape="1">
          <a:blip r:embed="rId3">
            <a:alphaModFix/>
          </a:blip>
          <a:srcRect/>
          <a:stretch/>
        </p:blipFill>
        <p:spPr>
          <a:xfrm>
            <a:off x="6848400" y="654550"/>
            <a:ext cx="2707676" cy="3239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g70af613317_0_17"/>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Traffic</a:t>
            </a:r>
            <a:endParaRPr/>
          </a:p>
        </p:txBody>
      </p:sp>
      <p:sp>
        <p:nvSpPr>
          <p:cNvPr id="1051" name="Google Shape;1051;g70af613317_0_17"/>
          <p:cNvSpPr/>
          <p:nvPr/>
        </p:nvSpPr>
        <p:spPr>
          <a:xfrm>
            <a:off x="861719" y="1825360"/>
            <a:ext cx="9787500"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Network ports and protocols that Swarm cluster components listen on:</a:t>
            </a:r>
            <a:endParaRPr sz="1400" b="0" i="0" u="none" strike="noStrike" cap="none">
              <a:solidFill>
                <a:srgbClr val="000000"/>
              </a:solidFill>
              <a:latin typeface="Arial"/>
              <a:ea typeface="Arial"/>
              <a:cs typeface="Arial"/>
              <a:sym typeface="Arial"/>
            </a:endParaRPr>
          </a:p>
        </p:txBody>
      </p:sp>
      <p:graphicFrame>
        <p:nvGraphicFramePr>
          <p:cNvPr id="1052" name="Google Shape;1052;g70af613317_0_17"/>
          <p:cNvGraphicFramePr/>
          <p:nvPr/>
        </p:nvGraphicFramePr>
        <p:xfrm>
          <a:off x="861719" y="2695704"/>
          <a:ext cx="3000000" cy="3000000"/>
        </p:xfrm>
        <a:graphic>
          <a:graphicData uri="http://schemas.openxmlformats.org/drawingml/2006/table">
            <a:tbl>
              <a:tblPr firstRow="1" bandRow="1">
                <a:noFill/>
                <a:tableStyleId>{DEED4703-45B7-4FFF-9A7E-04AF4FF0BCCC}</a:tableStyleId>
              </a:tblPr>
              <a:tblGrid>
                <a:gridCol w="2951175">
                  <a:extLst>
                    <a:ext uri="{9D8B030D-6E8A-4147-A177-3AD203B41FA5}">
                      <a16:colId xmlns:a16="http://schemas.microsoft.com/office/drawing/2014/main" val="20000"/>
                    </a:ext>
                  </a:extLst>
                </a:gridCol>
                <a:gridCol w="3513450">
                  <a:extLst>
                    <a:ext uri="{9D8B030D-6E8A-4147-A177-3AD203B41FA5}">
                      <a16:colId xmlns:a16="http://schemas.microsoft.com/office/drawing/2014/main" val="20001"/>
                    </a:ext>
                  </a:extLst>
                </a:gridCol>
                <a:gridCol w="7586300">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latin typeface="Open Sans"/>
                          <a:ea typeface="Open Sans"/>
                          <a:cs typeface="Open Sans"/>
                          <a:sym typeface="Open Sans"/>
                        </a:rPr>
                        <a:t>Cluster components</a:t>
                      </a:r>
                      <a:endParaRPr sz="2200" b="0" u="none" strike="noStrike" cap="none">
                        <a:latin typeface="Open Sans"/>
                        <a:ea typeface="Open Sans"/>
                        <a:cs typeface="Open Sans"/>
                        <a:sym typeface="Open Sans"/>
                      </a:endParaRPr>
                    </a:p>
                  </a:txBody>
                  <a:tcPr marL="91450" marR="91450" marT="45725" marB="45725">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latin typeface="Open Sans"/>
                          <a:ea typeface="Open Sans"/>
                          <a:cs typeface="Open Sans"/>
                          <a:sym typeface="Open Sans"/>
                        </a:rPr>
                        <a:t>Port and protocols</a:t>
                      </a:r>
                      <a:endParaRPr sz="2200" b="0" u="none" strike="noStrike" cap="none">
                        <a:latin typeface="Open Sans"/>
                        <a:ea typeface="Open Sans"/>
                        <a:cs typeface="Open Sans"/>
                        <a:sym typeface="Open Sans"/>
                      </a:endParaRPr>
                    </a:p>
                  </a:txBody>
                  <a:tcPr marL="91450" marR="91450" marT="45725" marB="45725">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latin typeface="Open Sans"/>
                          <a:ea typeface="Open Sans"/>
                          <a:cs typeface="Open Sans"/>
                          <a:sym typeface="Open Sans"/>
                        </a:rPr>
                        <a:t>Purpose</a:t>
                      </a:r>
                      <a:endParaRPr sz="2200" b="0" u="none" strike="noStrike" cap="none">
                        <a:latin typeface="Open Sans"/>
                        <a:ea typeface="Open Sans"/>
                        <a:cs typeface="Open Sans"/>
                        <a:sym typeface="Open Sans"/>
                      </a:endParaRPr>
                    </a:p>
                  </a:txBody>
                  <a:tcPr marL="91450" marR="91450" marT="45725" marB="45725">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0850">
                <a:tc rowSpan="3">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Swarm nodes</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Inbound 80/tcp (HTTP)</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Allows </a:t>
                      </a:r>
                      <a:r>
                        <a:rPr lang="en-US" sz="2200" b="0" i="1" u="none" strike="noStrike" cap="none">
                          <a:solidFill>
                            <a:srgbClr val="3F3F3F"/>
                          </a:solidFill>
                          <a:latin typeface="Open Sans"/>
                          <a:ea typeface="Open Sans"/>
                          <a:cs typeface="Open Sans"/>
                          <a:sym typeface="Open Sans"/>
                        </a:rPr>
                        <a:t>docker pull</a:t>
                      </a:r>
                      <a:r>
                        <a:rPr lang="en-US" sz="2200" b="0" u="none" strike="noStrike" cap="none">
                          <a:solidFill>
                            <a:srgbClr val="3F3F3F"/>
                          </a:solidFill>
                          <a:latin typeface="Open Sans"/>
                          <a:ea typeface="Open Sans"/>
                          <a:cs typeface="Open Sans"/>
                          <a:sym typeface="Open Sans"/>
                        </a:rPr>
                        <a:t> commands to work</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extLst>
                  <a:ext uri="{0D108BD9-81ED-4DB2-BD59-A6C34878D82A}">
                    <a16:rowId xmlns:a16="http://schemas.microsoft.com/office/drawing/2014/main" val="10001"/>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Inbound 2375/tcp</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Allows Engine CLI commands to the Docker daemon</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extLst>
                  <a:ext uri="{0D108BD9-81ED-4DB2-BD59-A6C34878D82A}">
                    <a16:rowId xmlns:a16="http://schemas.microsoft.com/office/drawing/2014/main" val="10002"/>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Inbound 22/tcp</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Allows remote management through SSH</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extLst>
                  <a:ext uri="{0D108BD9-81ED-4DB2-BD59-A6C34878D82A}">
                    <a16:rowId xmlns:a16="http://schemas.microsoft.com/office/drawing/2014/main" val="10003"/>
                  </a:ext>
                </a:extLst>
              </a:tr>
              <a:tr h="370850">
                <a:tc rowSpan="5">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Custom, cross-host container networks</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Inbound 7946/tcp</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Allows discovery of other container networks</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extLst>
                  <a:ext uri="{0D108BD9-81ED-4DB2-BD59-A6C34878D82A}">
                    <a16:rowId xmlns:a16="http://schemas.microsoft.com/office/drawing/2014/main" val="10004"/>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Inbound 7946/udp</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Allows discovery of container networks</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extLst>
                  <a:ext uri="{0D108BD9-81ED-4DB2-BD59-A6C34878D82A}">
                    <a16:rowId xmlns:a16="http://schemas.microsoft.com/office/drawing/2014/main" val="10005"/>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Inbound </a:t>
                      </a:r>
                      <a:r>
                        <a:rPr lang="en-US" sz="2200" b="0" i="1" u="none" strike="noStrike" cap="none">
                          <a:solidFill>
                            <a:srgbClr val="3F3F3F"/>
                          </a:solidFill>
                          <a:latin typeface="Open Sans"/>
                          <a:ea typeface="Open Sans"/>
                          <a:cs typeface="Open Sans"/>
                          <a:sym typeface="Open Sans"/>
                        </a:rPr>
                        <a:t>&lt;store-port&gt;/tcp </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It is a network key-value store service port</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extLst>
                  <a:ext uri="{0D108BD9-81ED-4DB2-BD59-A6C34878D82A}">
                    <a16:rowId xmlns:a16="http://schemas.microsoft.com/office/drawing/2014/main" val="10006"/>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4789/udp</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Required for the container overlay network</a:t>
                      </a:r>
                      <a:endParaRPr sz="2200" b="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extLst>
                  <a:ext uri="{0D108BD9-81ED-4DB2-BD59-A6C34878D82A}">
                    <a16:rowId xmlns:a16="http://schemas.microsoft.com/office/drawing/2014/main" val="10007"/>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ESP packets </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Required for encrypted overlay networks</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EDED"/>
                    </a:solidFill>
                  </a:tcPr>
                </a:tc>
                <a:extLst>
                  <a:ext uri="{0D108BD9-81ED-4DB2-BD59-A6C34878D82A}">
                    <a16:rowId xmlns:a16="http://schemas.microsoft.com/office/drawing/2014/main" val="10008"/>
                  </a:ext>
                </a:extLst>
              </a:tr>
            </a:tbl>
          </a:graphicData>
        </a:graphic>
      </p:graphicFrame>
      <p:pic>
        <p:nvPicPr>
          <p:cNvPr id="1053" name="Google Shape;1053;g70af613317_0_17"/>
          <p:cNvPicPr preferRelativeResize="0"/>
          <p:nvPr/>
        </p:nvPicPr>
        <p:blipFill rotWithShape="1">
          <a:blip r:embed="rId3">
            <a:alphaModFix/>
          </a:blip>
          <a:srcRect/>
          <a:stretch/>
        </p:blipFill>
        <p:spPr>
          <a:xfrm>
            <a:off x="6848400" y="654550"/>
            <a:ext cx="2707676" cy="3239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g70af613317_0_25"/>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endParaRPr/>
          </a:p>
          <a:p>
            <a:pPr marL="0" lvl="0" indent="0" algn="l" rtl="0">
              <a:lnSpc>
                <a:spcPct val="90000"/>
              </a:lnSpc>
              <a:spcBef>
                <a:spcPts val="0"/>
              </a:spcBef>
              <a:spcAft>
                <a:spcPts val="0"/>
              </a:spcAft>
              <a:buClr>
                <a:schemeClr val="dk1"/>
              </a:buClr>
              <a:buSzPts val="1100"/>
              <a:buFont typeface="Arial"/>
              <a:buNone/>
            </a:pPr>
            <a:r>
              <a:rPr lang="en-US"/>
              <a:t>Configure Docker to Use External DNS</a:t>
            </a:r>
            <a:endParaRPr/>
          </a:p>
          <a:p>
            <a:pPr marL="0" lvl="0" indent="0" algn="l" rtl="0">
              <a:lnSpc>
                <a:spcPct val="90000"/>
              </a:lnSpc>
              <a:spcBef>
                <a:spcPts val="0"/>
              </a:spcBef>
              <a:spcAft>
                <a:spcPts val="0"/>
              </a:spcAft>
              <a:buSzPts val="4400"/>
              <a:buNone/>
            </a:pPr>
            <a:endParaRPr/>
          </a:p>
        </p:txBody>
      </p:sp>
      <p:sp>
        <p:nvSpPr>
          <p:cNvPr id="1059" name="Google Shape;1059;g70af613317_0_25"/>
          <p:cNvSpPr txBox="1">
            <a:spLocks noGrp="1"/>
          </p:cNvSpPr>
          <p:nvPr>
            <p:ph type="body" idx="1"/>
          </p:nvPr>
        </p:nvSpPr>
        <p:spPr>
          <a:xfrm>
            <a:off x="1902100" y="2497225"/>
            <a:ext cx="12451800" cy="47838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1100"/>
              <a:buNone/>
            </a:pPr>
            <a:r>
              <a:rPr lang="en-US" b="1"/>
              <a:t>Problem Statement:</a:t>
            </a:r>
            <a:r>
              <a:rPr lang="en-US"/>
              <a:t> You have been asked to configure your Docker daemon to use external DNS so that it can be used to pull images from an external IP address.</a:t>
            </a:r>
            <a:endParaRPr/>
          </a:p>
          <a:p>
            <a:pPr marL="0" lvl="0" indent="0" algn="l" rtl="0">
              <a:lnSpc>
                <a:spcPct val="100000"/>
              </a:lnSpc>
              <a:spcBef>
                <a:spcPts val="1000"/>
              </a:spcBef>
              <a:spcAft>
                <a:spcPts val="0"/>
              </a:spcAft>
              <a:buSzPts val="1100"/>
              <a:buNone/>
            </a:pPr>
            <a:endParaRPr/>
          </a:p>
          <a:p>
            <a:pPr marL="0" lvl="0" indent="0" algn="l" rtl="0">
              <a:lnSpc>
                <a:spcPct val="100000"/>
              </a:lnSpc>
              <a:spcBef>
                <a:spcPts val="1000"/>
              </a:spcBef>
              <a:spcAft>
                <a:spcPts val="0"/>
              </a:spcAft>
              <a:buSzPts val="1100"/>
              <a:buNone/>
            </a:pPr>
            <a:r>
              <a:rPr lang="en-US" b="1"/>
              <a:t>Steps to Perform:</a:t>
            </a:r>
            <a:endParaRPr b="1"/>
          </a:p>
          <a:p>
            <a:pPr marL="457200" lvl="0" indent="-406400" algn="l" rtl="0">
              <a:lnSpc>
                <a:spcPct val="150000"/>
              </a:lnSpc>
              <a:spcBef>
                <a:spcPts val="1000"/>
              </a:spcBef>
              <a:spcAft>
                <a:spcPts val="0"/>
              </a:spcAft>
              <a:buSzPts val="2800"/>
              <a:buAutoNum type="arabicPeriod"/>
            </a:pPr>
            <a:r>
              <a:rPr lang="en-US"/>
              <a:t>Navigate to Docker Daemon config file </a:t>
            </a:r>
            <a:r>
              <a:rPr lang="en-US" i="1"/>
              <a:t>daemon.json</a:t>
            </a:r>
            <a:r>
              <a:rPr lang="en-US"/>
              <a:t>.</a:t>
            </a:r>
            <a:endParaRPr/>
          </a:p>
          <a:p>
            <a:pPr marL="457200" lvl="0" indent="-406400" algn="l" rtl="0">
              <a:lnSpc>
                <a:spcPct val="150000"/>
              </a:lnSpc>
              <a:spcBef>
                <a:spcPts val="0"/>
              </a:spcBef>
              <a:spcAft>
                <a:spcPts val="0"/>
              </a:spcAft>
              <a:buSzPts val="2800"/>
              <a:buAutoNum type="arabicPeriod"/>
            </a:pPr>
            <a:r>
              <a:rPr lang="en-US"/>
              <a:t>In daemon.json file, add the </a:t>
            </a:r>
            <a:r>
              <a:rPr lang="en-US" i="1"/>
              <a:t>dns </a:t>
            </a:r>
            <a:r>
              <a:rPr lang="en-US"/>
              <a:t>key with one or more IP addresses.</a:t>
            </a:r>
            <a:endParaRPr/>
          </a:p>
          <a:p>
            <a:pPr marL="457200" lvl="0" indent="-406400" algn="l" rtl="0">
              <a:lnSpc>
                <a:spcPct val="150000"/>
              </a:lnSpc>
              <a:spcBef>
                <a:spcPts val="0"/>
              </a:spcBef>
              <a:spcAft>
                <a:spcPts val="0"/>
              </a:spcAft>
              <a:buSzPts val="2800"/>
              <a:buAutoNum type="arabicPeriod"/>
            </a:pPr>
            <a:r>
              <a:rPr lang="en-US"/>
              <a:t>Restart the Docker Daemon.</a:t>
            </a:r>
            <a:endParaRPr/>
          </a:p>
          <a:p>
            <a:pPr marL="457200" lvl="0" indent="-406400" algn="l" rtl="0">
              <a:lnSpc>
                <a:spcPct val="150000"/>
              </a:lnSpc>
              <a:spcBef>
                <a:spcPts val="0"/>
              </a:spcBef>
              <a:spcAft>
                <a:spcPts val="0"/>
              </a:spcAft>
              <a:buSzPts val="2800"/>
              <a:buAutoNum type="arabicPeriod"/>
            </a:pPr>
            <a:r>
              <a:rPr lang="en-US"/>
              <a:t>Pull an image from external DNS to check if docker can use external IP address.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77cd789f11_0_408"/>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Bridge Network</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g7424cb180b_0_41"/>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Docker Link</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g7424cb180b_0_45"/>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Link</a:t>
            </a:r>
            <a:endParaRPr/>
          </a:p>
        </p:txBody>
      </p:sp>
      <p:pic>
        <p:nvPicPr>
          <p:cNvPr id="1071" name="Google Shape;1071;g7424cb180b_0_45"/>
          <p:cNvPicPr preferRelativeResize="0"/>
          <p:nvPr/>
        </p:nvPicPr>
        <p:blipFill rotWithShape="1">
          <a:blip r:embed="rId3">
            <a:alphaModFix/>
          </a:blip>
          <a:srcRect/>
          <a:stretch/>
        </p:blipFill>
        <p:spPr>
          <a:xfrm>
            <a:off x="6601525" y="644252"/>
            <a:ext cx="3052949" cy="405400"/>
          </a:xfrm>
          <a:prstGeom prst="rect">
            <a:avLst/>
          </a:prstGeom>
          <a:noFill/>
          <a:ln>
            <a:noFill/>
          </a:ln>
        </p:spPr>
      </p:pic>
      <p:sp>
        <p:nvSpPr>
          <p:cNvPr id="1072" name="Google Shape;1072;g7424cb180b_0_45"/>
          <p:cNvSpPr/>
          <p:nvPr/>
        </p:nvSpPr>
        <p:spPr>
          <a:xfrm>
            <a:off x="1402109" y="5869074"/>
            <a:ext cx="13203000" cy="1248600"/>
          </a:xfrm>
          <a:prstGeom prst="roundRect">
            <a:avLst>
              <a:gd name="adj" fmla="val 818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Discover each other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Transfer information between containers in secure manner.</a:t>
            </a:r>
            <a:endParaRPr sz="2200" b="0" i="0" u="none" strike="noStrike" cap="none">
              <a:solidFill>
                <a:srgbClr val="3F3F3F"/>
              </a:solidFill>
              <a:latin typeface="Open Sans"/>
              <a:ea typeface="Open Sans"/>
              <a:cs typeface="Open Sans"/>
              <a:sym typeface="Open Sans"/>
            </a:endParaRPr>
          </a:p>
        </p:txBody>
      </p:sp>
      <p:sp>
        <p:nvSpPr>
          <p:cNvPr id="1073" name="Google Shape;1073;g7424cb180b_0_45"/>
          <p:cNvSpPr/>
          <p:nvPr/>
        </p:nvSpPr>
        <p:spPr>
          <a:xfrm>
            <a:off x="1402109" y="4871093"/>
            <a:ext cx="6345000"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Docker link feature allows the containers to:</a:t>
            </a:r>
            <a:endParaRPr sz="2200" b="0" i="0" u="none" strike="noStrike" cap="none">
              <a:solidFill>
                <a:schemeClr val="lt1"/>
              </a:solidFill>
              <a:latin typeface="Open Sans"/>
              <a:ea typeface="Open Sans"/>
              <a:cs typeface="Open Sans"/>
              <a:sym typeface="Open Sans"/>
            </a:endParaRPr>
          </a:p>
        </p:txBody>
      </p:sp>
      <p:sp>
        <p:nvSpPr>
          <p:cNvPr id="1074" name="Google Shape;1074;g7424cb180b_0_45"/>
          <p:cNvSpPr/>
          <p:nvPr/>
        </p:nvSpPr>
        <p:spPr>
          <a:xfrm>
            <a:off x="1402109" y="1833124"/>
            <a:ext cx="13203000" cy="2254500"/>
          </a:xfrm>
          <a:prstGeom prst="roundRect">
            <a:avLst>
              <a:gd name="adj" fmla="val 818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containers have other means apart from using the network port mapping to connect to one another. Docker containers also communicate using the linking system. Information can be sent to a recipient container from a source container, when the containers are linked. </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g7424cb180b_0_54"/>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Link</a:t>
            </a:r>
            <a:endParaRPr/>
          </a:p>
        </p:txBody>
      </p:sp>
      <p:pic>
        <p:nvPicPr>
          <p:cNvPr id="1081" name="Google Shape;1081;g7424cb180b_0_54"/>
          <p:cNvPicPr preferRelativeResize="0"/>
          <p:nvPr/>
        </p:nvPicPr>
        <p:blipFill rotWithShape="1">
          <a:blip r:embed="rId3">
            <a:alphaModFix/>
          </a:blip>
          <a:srcRect/>
          <a:stretch/>
        </p:blipFill>
        <p:spPr>
          <a:xfrm>
            <a:off x="6601525" y="644252"/>
            <a:ext cx="3052949" cy="311625"/>
          </a:xfrm>
          <a:prstGeom prst="rect">
            <a:avLst/>
          </a:prstGeom>
          <a:noFill/>
          <a:ln>
            <a:noFill/>
          </a:ln>
        </p:spPr>
      </p:pic>
      <p:sp>
        <p:nvSpPr>
          <p:cNvPr id="1082" name="Google Shape;1082;g7424cb180b_0_54"/>
          <p:cNvSpPr/>
          <p:nvPr/>
        </p:nvSpPr>
        <p:spPr>
          <a:xfrm>
            <a:off x="751854" y="1283616"/>
            <a:ext cx="13611846" cy="1971600"/>
          </a:xfrm>
          <a:prstGeom prst="roundRect">
            <a:avLst>
              <a:gd name="adj" fmla="val 818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Every container that is created will automatically get a name. The name of a container provides two functions:</a:t>
            </a:r>
            <a:endParaRPr sz="1400" b="0" i="0" u="none" strike="noStrike" cap="none">
              <a:solidFill>
                <a:srgbClr val="000000"/>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Describes the function of the container</a:t>
            </a:r>
            <a:endParaRPr sz="1400" b="0" i="0" u="none" strike="noStrike" cap="none">
              <a:solidFill>
                <a:srgbClr val="000000"/>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Provides a reference point to Docker</a:t>
            </a:r>
            <a:endParaRPr sz="1400" b="0" i="0" u="none" strike="noStrike" cap="none">
              <a:solidFill>
                <a:srgbClr val="000000"/>
              </a:solidFill>
              <a:latin typeface="Arial"/>
              <a:ea typeface="Arial"/>
              <a:cs typeface="Arial"/>
              <a:sym typeface="Arial"/>
            </a:endParaRPr>
          </a:p>
        </p:txBody>
      </p:sp>
      <p:sp>
        <p:nvSpPr>
          <p:cNvPr id="1083" name="Google Shape;1083;g7424cb180b_0_54"/>
          <p:cNvSpPr/>
          <p:nvPr/>
        </p:nvSpPr>
        <p:spPr>
          <a:xfrm>
            <a:off x="751854" y="4694589"/>
            <a:ext cx="13611846" cy="777300"/>
          </a:xfrm>
          <a:prstGeom prst="roundRect">
            <a:avLst>
              <a:gd name="adj" fmla="val 818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docker run -d -P --name asper training/webapp python app.py </a:t>
            </a:r>
            <a:endParaRPr sz="1400" b="0" i="0" u="none" strike="noStrike" cap="none">
              <a:solidFill>
                <a:srgbClr val="000000"/>
              </a:solidFill>
              <a:latin typeface="Arial"/>
              <a:ea typeface="Arial"/>
              <a:cs typeface="Arial"/>
              <a:sym typeface="Arial"/>
            </a:endParaRPr>
          </a:p>
        </p:txBody>
      </p:sp>
      <p:sp>
        <p:nvSpPr>
          <p:cNvPr id="1084" name="Google Shape;1084;g7424cb180b_0_54"/>
          <p:cNvSpPr/>
          <p:nvPr/>
        </p:nvSpPr>
        <p:spPr>
          <a:xfrm>
            <a:off x="751854" y="3669839"/>
            <a:ext cx="5406900"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Name the container using </a:t>
            </a:r>
            <a:r>
              <a:rPr lang="en-US" sz="2200" b="0" i="1" u="none" strike="noStrike" cap="none">
                <a:solidFill>
                  <a:schemeClr val="lt1"/>
                </a:solidFill>
                <a:latin typeface="Open Sans"/>
                <a:ea typeface="Open Sans"/>
                <a:cs typeface="Open Sans"/>
                <a:sym typeface="Open Sans"/>
              </a:rPr>
              <a:t>--name</a:t>
            </a:r>
            <a:r>
              <a:rPr lang="en-US" sz="2200" b="0" i="0" u="none" strike="noStrike" cap="none">
                <a:solidFill>
                  <a:schemeClr val="lt1"/>
                </a:solidFill>
                <a:latin typeface="Open Sans"/>
                <a:ea typeface="Open Sans"/>
                <a:cs typeface="Open Sans"/>
                <a:sym typeface="Open Sans"/>
              </a:rPr>
              <a:t> flag: </a:t>
            </a:r>
            <a:endParaRPr sz="1400" b="0" i="0" u="none" strike="noStrike" cap="none">
              <a:solidFill>
                <a:srgbClr val="000000"/>
              </a:solidFill>
              <a:latin typeface="Arial"/>
              <a:ea typeface="Arial"/>
              <a:cs typeface="Arial"/>
              <a:sym typeface="Arial"/>
            </a:endParaRPr>
          </a:p>
        </p:txBody>
      </p:sp>
      <p:sp>
        <p:nvSpPr>
          <p:cNvPr id="1085" name="Google Shape;1085;g7424cb180b_0_54"/>
          <p:cNvSpPr/>
          <p:nvPr/>
        </p:nvSpPr>
        <p:spPr>
          <a:xfrm>
            <a:off x="751854" y="7082994"/>
            <a:ext cx="13611846" cy="777300"/>
          </a:xfrm>
          <a:prstGeom prst="roundRect">
            <a:avLst>
              <a:gd name="adj" fmla="val 818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docker ps -l </a:t>
            </a:r>
            <a:endParaRPr sz="1400" b="0" i="0" u="none" strike="noStrike" cap="none">
              <a:solidFill>
                <a:srgbClr val="000000"/>
              </a:solidFill>
              <a:latin typeface="Arial"/>
              <a:ea typeface="Arial"/>
              <a:cs typeface="Arial"/>
              <a:sym typeface="Arial"/>
            </a:endParaRPr>
          </a:p>
        </p:txBody>
      </p:sp>
      <p:sp>
        <p:nvSpPr>
          <p:cNvPr id="1086" name="Google Shape;1086;g7424cb180b_0_54"/>
          <p:cNvSpPr/>
          <p:nvPr/>
        </p:nvSpPr>
        <p:spPr>
          <a:xfrm>
            <a:off x="751849" y="6058250"/>
            <a:ext cx="4439100"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Find the name of the container: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g7424cb180b_0_65"/>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Communication across Links</a:t>
            </a:r>
            <a:endParaRPr/>
          </a:p>
        </p:txBody>
      </p:sp>
      <p:pic>
        <p:nvPicPr>
          <p:cNvPr id="1093" name="Google Shape;1093;g7424cb180b_0_65"/>
          <p:cNvPicPr preferRelativeResize="0"/>
          <p:nvPr/>
        </p:nvPicPr>
        <p:blipFill rotWithShape="1">
          <a:blip r:embed="rId3">
            <a:alphaModFix/>
          </a:blip>
          <a:srcRect/>
          <a:stretch/>
        </p:blipFill>
        <p:spPr>
          <a:xfrm>
            <a:off x="4855869" y="568058"/>
            <a:ext cx="6544269" cy="481699"/>
          </a:xfrm>
          <a:prstGeom prst="rect">
            <a:avLst/>
          </a:prstGeom>
          <a:noFill/>
          <a:ln>
            <a:noFill/>
          </a:ln>
        </p:spPr>
      </p:pic>
      <p:sp>
        <p:nvSpPr>
          <p:cNvPr id="1094" name="Google Shape;1094;g7424cb180b_0_65"/>
          <p:cNvSpPr/>
          <p:nvPr/>
        </p:nvSpPr>
        <p:spPr>
          <a:xfrm>
            <a:off x="929655" y="2561404"/>
            <a:ext cx="13567396" cy="777300"/>
          </a:xfrm>
          <a:prstGeom prst="roundRect">
            <a:avLst>
              <a:gd name="adj" fmla="val 818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docker run -d --name db training/postgres</a:t>
            </a:r>
            <a:endParaRPr sz="2200" b="0" i="1" u="none" strike="noStrike" cap="none">
              <a:solidFill>
                <a:srgbClr val="3F3F3F"/>
              </a:solidFill>
              <a:latin typeface="Open Sans"/>
              <a:ea typeface="Open Sans"/>
              <a:cs typeface="Open Sans"/>
              <a:sym typeface="Open Sans"/>
            </a:endParaRPr>
          </a:p>
        </p:txBody>
      </p:sp>
      <p:sp>
        <p:nvSpPr>
          <p:cNvPr id="1095" name="Google Shape;1095;g7424cb180b_0_65"/>
          <p:cNvSpPr/>
          <p:nvPr/>
        </p:nvSpPr>
        <p:spPr>
          <a:xfrm>
            <a:off x="929654" y="1481354"/>
            <a:ext cx="7757100"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a new container named </a:t>
            </a:r>
            <a:r>
              <a:rPr lang="en-US" sz="2200" b="0" i="1" u="none" strike="noStrike" cap="none">
                <a:solidFill>
                  <a:schemeClr val="lt1"/>
                </a:solidFill>
                <a:latin typeface="Open Sans"/>
                <a:ea typeface="Open Sans"/>
                <a:cs typeface="Open Sans"/>
                <a:sym typeface="Open Sans"/>
              </a:rPr>
              <a:t>db </a:t>
            </a:r>
            <a:r>
              <a:rPr lang="en-US" sz="2200" b="0" i="0" u="none" strike="noStrike" cap="none">
                <a:solidFill>
                  <a:schemeClr val="lt1"/>
                </a:solidFill>
                <a:latin typeface="Open Sans"/>
                <a:ea typeface="Open Sans"/>
                <a:cs typeface="Open Sans"/>
                <a:sym typeface="Open Sans"/>
              </a:rPr>
              <a:t>containing a database:</a:t>
            </a:r>
            <a:endParaRPr sz="2200" b="0" i="0" u="none" strike="noStrike" cap="none">
              <a:solidFill>
                <a:schemeClr val="lt1"/>
              </a:solidFill>
              <a:latin typeface="Open Sans"/>
              <a:ea typeface="Open Sans"/>
              <a:cs typeface="Open Sans"/>
              <a:sym typeface="Open Sans"/>
            </a:endParaRPr>
          </a:p>
        </p:txBody>
      </p:sp>
      <p:sp>
        <p:nvSpPr>
          <p:cNvPr id="1096" name="Google Shape;1096;g7424cb180b_0_65"/>
          <p:cNvSpPr/>
          <p:nvPr/>
        </p:nvSpPr>
        <p:spPr>
          <a:xfrm>
            <a:off x="929655" y="4836011"/>
            <a:ext cx="13567396" cy="777300"/>
          </a:xfrm>
          <a:prstGeom prst="roundRect">
            <a:avLst>
              <a:gd name="adj" fmla="val 818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docker run -d -P --name web --link db:db training/webapp python app.py </a:t>
            </a:r>
            <a:endParaRPr sz="1400" b="0" i="0" u="none" strike="noStrike" cap="none">
              <a:solidFill>
                <a:srgbClr val="000000"/>
              </a:solidFill>
              <a:latin typeface="Arial"/>
              <a:ea typeface="Arial"/>
              <a:cs typeface="Arial"/>
              <a:sym typeface="Arial"/>
            </a:endParaRPr>
          </a:p>
        </p:txBody>
      </p:sp>
      <p:sp>
        <p:nvSpPr>
          <p:cNvPr id="1097" name="Google Shape;1097;g7424cb180b_0_65"/>
          <p:cNvSpPr/>
          <p:nvPr/>
        </p:nvSpPr>
        <p:spPr>
          <a:xfrm>
            <a:off x="929654" y="3755961"/>
            <a:ext cx="7757100"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a new </a:t>
            </a:r>
            <a:r>
              <a:rPr lang="en-US" sz="2200" b="0" i="1" u="none" strike="noStrike" cap="none">
                <a:solidFill>
                  <a:schemeClr val="lt1"/>
                </a:solidFill>
                <a:latin typeface="Open Sans"/>
                <a:ea typeface="Open Sans"/>
                <a:cs typeface="Open Sans"/>
                <a:sym typeface="Open Sans"/>
              </a:rPr>
              <a:t>web </a:t>
            </a:r>
            <a:r>
              <a:rPr lang="en-US" sz="2200" b="0" i="0" u="none" strike="noStrike" cap="none">
                <a:solidFill>
                  <a:schemeClr val="lt1"/>
                </a:solidFill>
                <a:latin typeface="Open Sans"/>
                <a:ea typeface="Open Sans"/>
                <a:cs typeface="Open Sans"/>
                <a:sym typeface="Open Sans"/>
              </a:rPr>
              <a:t>container and link it with </a:t>
            </a:r>
            <a:r>
              <a:rPr lang="en-US" sz="2200" b="0" i="1" u="none" strike="noStrike" cap="none">
                <a:solidFill>
                  <a:schemeClr val="lt1"/>
                </a:solidFill>
                <a:latin typeface="Open Sans"/>
                <a:ea typeface="Open Sans"/>
                <a:cs typeface="Open Sans"/>
                <a:sym typeface="Open Sans"/>
              </a:rPr>
              <a:t>db </a:t>
            </a:r>
            <a:r>
              <a:rPr lang="en-US" sz="2200" b="0" i="0" u="none" strike="noStrike" cap="none">
                <a:solidFill>
                  <a:schemeClr val="lt1"/>
                </a:solidFill>
                <a:latin typeface="Open Sans"/>
                <a:ea typeface="Open Sans"/>
                <a:cs typeface="Open Sans"/>
                <a:sym typeface="Open Sans"/>
              </a:rPr>
              <a:t>container:</a:t>
            </a:r>
            <a:endParaRPr sz="2200" b="0" i="0" u="none" strike="noStrike" cap="none">
              <a:solidFill>
                <a:schemeClr val="lt1"/>
              </a:solidFill>
              <a:latin typeface="Open Sans"/>
              <a:ea typeface="Open Sans"/>
              <a:cs typeface="Open Sans"/>
              <a:sym typeface="Open Sans"/>
            </a:endParaRPr>
          </a:p>
        </p:txBody>
      </p:sp>
      <p:sp>
        <p:nvSpPr>
          <p:cNvPr id="1098" name="Google Shape;1098;g7424cb180b_0_65"/>
          <p:cNvSpPr/>
          <p:nvPr/>
        </p:nvSpPr>
        <p:spPr>
          <a:xfrm>
            <a:off x="977296" y="6132168"/>
            <a:ext cx="7757100"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Inspect the linked containers:</a:t>
            </a:r>
            <a:endParaRPr sz="2200" b="0" i="0" u="none" strike="noStrike" cap="none">
              <a:solidFill>
                <a:schemeClr val="lt1"/>
              </a:solidFill>
              <a:latin typeface="Open Sans"/>
              <a:ea typeface="Open Sans"/>
              <a:cs typeface="Open Sans"/>
              <a:sym typeface="Open Sans"/>
            </a:endParaRPr>
          </a:p>
        </p:txBody>
      </p:sp>
      <p:sp>
        <p:nvSpPr>
          <p:cNvPr id="1099" name="Google Shape;1099;g7424cb180b_0_65"/>
          <p:cNvSpPr/>
          <p:nvPr/>
        </p:nvSpPr>
        <p:spPr>
          <a:xfrm>
            <a:off x="977296" y="7180046"/>
            <a:ext cx="13519754" cy="1040400"/>
          </a:xfrm>
          <a:prstGeom prst="roundRect">
            <a:avLst>
              <a:gd name="adj" fmla="val 818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docker inspect -f "{{ .HostConfig.Links }}" web</a:t>
            </a:r>
            <a:endParaRPr sz="2200" b="0" i="1" u="none" strike="noStrike" cap="none">
              <a:solidFill>
                <a:srgbClr val="3F3F3F"/>
              </a:solidFill>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g7424cb180b_0_77"/>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Communication across Links</a:t>
            </a:r>
            <a:endParaRPr/>
          </a:p>
        </p:txBody>
      </p:sp>
      <p:pic>
        <p:nvPicPr>
          <p:cNvPr id="1106" name="Google Shape;1106;g7424cb180b_0_77"/>
          <p:cNvPicPr preferRelativeResize="0"/>
          <p:nvPr/>
        </p:nvPicPr>
        <p:blipFill rotWithShape="1">
          <a:blip r:embed="rId3">
            <a:alphaModFix/>
          </a:blip>
          <a:srcRect/>
          <a:stretch/>
        </p:blipFill>
        <p:spPr>
          <a:xfrm>
            <a:off x="4855869" y="568058"/>
            <a:ext cx="6544269" cy="481699"/>
          </a:xfrm>
          <a:prstGeom prst="rect">
            <a:avLst/>
          </a:prstGeom>
          <a:noFill/>
          <a:ln>
            <a:noFill/>
          </a:ln>
        </p:spPr>
      </p:pic>
      <p:sp>
        <p:nvSpPr>
          <p:cNvPr id="1107" name="Google Shape;1107;g7424cb180b_0_77"/>
          <p:cNvSpPr/>
          <p:nvPr/>
        </p:nvSpPr>
        <p:spPr>
          <a:xfrm>
            <a:off x="929654" y="1481354"/>
            <a:ext cx="8341200"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How </a:t>
            </a:r>
            <a:r>
              <a:rPr lang="en-US" sz="2200" b="0" i="1" u="none" strike="noStrike" cap="none">
                <a:solidFill>
                  <a:schemeClr val="lt1"/>
                </a:solidFill>
                <a:latin typeface="Open Sans"/>
                <a:ea typeface="Open Sans"/>
                <a:cs typeface="Open Sans"/>
                <a:sym typeface="Open Sans"/>
              </a:rPr>
              <a:t>web </a:t>
            </a:r>
            <a:r>
              <a:rPr lang="en-US" sz="2200" b="0" i="0" u="none" strike="noStrike" cap="none">
                <a:solidFill>
                  <a:schemeClr val="lt1"/>
                </a:solidFill>
                <a:latin typeface="Open Sans"/>
                <a:ea typeface="Open Sans"/>
                <a:cs typeface="Open Sans"/>
                <a:sym typeface="Open Sans"/>
              </a:rPr>
              <a:t>accesses information from the source </a:t>
            </a:r>
            <a:r>
              <a:rPr lang="en-US" sz="2200" b="0" i="1" u="none" strike="noStrike" cap="none">
                <a:solidFill>
                  <a:schemeClr val="lt1"/>
                </a:solidFill>
                <a:latin typeface="Open Sans"/>
                <a:ea typeface="Open Sans"/>
                <a:cs typeface="Open Sans"/>
                <a:sym typeface="Open Sans"/>
              </a:rPr>
              <a:t>db</a:t>
            </a:r>
            <a:r>
              <a:rPr lang="en-US" sz="2200" b="0" i="0" u="none" strike="noStrike" cap="none">
                <a:solidFill>
                  <a:schemeClr val="lt1"/>
                </a:solidFill>
                <a:latin typeface="Open Sans"/>
                <a:ea typeface="Open Sans"/>
                <a:cs typeface="Open Sans"/>
                <a:sym typeface="Open Sans"/>
              </a:rPr>
              <a:t>:</a:t>
            </a:r>
            <a:endParaRPr sz="2200" b="0" i="0" u="none" strike="noStrike" cap="none">
              <a:solidFill>
                <a:schemeClr val="lt1"/>
              </a:solidFill>
              <a:latin typeface="Open Sans"/>
              <a:ea typeface="Open Sans"/>
              <a:cs typeface="Open Sans"/>
              <a:sym typeface="Open Sans"/>
            </a:endParaRPr>
          </a:p>
        </p:txBody>
      </p:sp>
      <p:grpSp>
        <p:nvGrpSpPr>
          <p:cNvPr id="1108" name="Google Shape;1108;g7424cb180b_0_77"/>
          <p:cNvGrpSpPr/>
          <p:nvPr/>
        </p:nvGrpSpPr>
        <p:grpSpPr>
          <a:xfrm>
            <a:off x="3019758" y="2680748"/>
            <a:ext cx="10216338" cy="2242041"/>
            <a:chOff x="1183655" y="3127246"/>
            <a:chExt cx="10216338" cy="2242041"/>
          </a:xfrm>
        </p:grpSpPr>
        <p:sp>
          <p:nvSpPr>
            <p:cNvPr id="1109" name="Google Shape;1109;g7424cb180b_0_77"/>
            <p:cNvSpPr/>
            <p:nvPr/>
          </p:nvSpPr>
          <p:spPr>
            <a:xfrm>
              <a:off x="1183655" y="3127246"/>
              <a:ext cx="3083400" cy="1756500"/>
            </a:xfrm>
            <a:prstGeom prst="roundRect">
              <a:avLst>
                <a:gd name="adj" fmla="val 8187"/>
              </a:avLst>
            </a:prstGeom>
            <a:noFill/>
            <a:ln w="25400" cap="flat" cmpd="sng">
              <a:solidFill>
                <a:schemeClr val="accent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web</a:t>
              </a:r>
              <a:endParaRPr sz="1400" b="0" i="0" u="none" strike="noStrike" cap="none">
                <a:solidFill>
                  <a:srgbClr val="000000"/>
                </a:solidFill>
                <a:latin typeface="Arial"/>
                <a:ea typeface="Arial"/>
                <a:cs typeface="Arial"/>
                <a:sym typeface="Arial"/>
              </a:endParaRPr>
            </a:p>
          </p:txBody>
        </p:sp>
        <p:sp>
          <p:nvSpPr>
            <p:cNvPr id="1110" name="Google Shape;1110;g7424cb180b_0_77"/>
            <p:cNvSpPr/>
            <p:nvPr/>
          </p:nvSpPr>
          <p:spPr>
            <a:xfrm>
              <a:off x="4267200" y="3784600"/>
              <a:ext cx="4038600" cy="203100"/>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sp>
          <p:nvSpPr>
            <p:cNvPr id="1111" name="Google Shape;1111;g7424cb180b_0_77"/>
            <p:cNvSpPr/>
            <p:nvPr/>
          </p:nvSpPr>
          <p:spPr>
            <a:xfrm>
              <a:off x="8316593" y="3127246"/>
              <a:ext cx="3083400" cy="1756500"/>
            </a:xfrm>
            <a:prstGeom prst="roundRect">
              <a:avLst>
                <a:gd name="adj" fmla="val 8187"/>
              </a:avLst>
            </a:prstGeom>
            <a:noFill/>
            <a:ln w="25400" cap="flat" cmpd="sng">
              <a:solidFill>
                <a:schemeClr val="accent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db</a:t>
              </a:r>
              <a:endParaRPr sz="1400" b="0" i="0" u="none" strike="noStrike" cap="none">
                <a:solidFill>
                  <a:srgbClr val="000000"/>
                </a:solidFill>
                <a:latin typeface="Arial"/>
                <a:ea typeface="Arial"/>
                <a:cs typeface="Arial"/>
                <a:sym typeface="Arial"/>
              </a:endParaRPr>
            </a:p>
          </p:txBody>
        </p:sp>
        <p:sp>
          <p:nvSpPr>
            <p:cNvPr id="1112" name="Google Shape;1112;g7424cb180b_0_77"/>
            <p:cNvSpPr txBox="1"/>
            <p:nvPr/>
          </p:nvSpPr>
          <p:spPr>
            <a:xfrm>
              <a:off x="5965594" y="3378200"/>
              <a:ext cx="10512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tunnel</a:t>
              </a:r>
              <a:endParaRPr sz="2200" b="0" i="0" u="none" strike="noStrike" cap="none">
                <a:solidFill>
                  <a:srgbClr val="3F3F3F"/>
                </a:solidFill>
                <a:latin typeface="Open Sans"/>
                <a:ea typeface="Open Sans"/>
                <a:cs typeface="Open Sans"/>
                <a:sym typeface="Open Sans"/>
              </a:endParaRPr>
            </a:p>
          </p:txBody>
        </p:sp>
        <p:sp>
          <p:nvSpPr>
            <p:cNvPr id="1113" name="Google Shape;1113;g7424cb180b_0_77"/>
            <p:cNvSpPr/>
            <p:nvPr/>
          </p:nvSpPr>
          <p:spPr>
            <a:xfrm>
              <a:off x="1912627" y="4898679"/>
              <a:ext cx="1625700" cy="311700"/>
            </a:xfrm>
            <a:prstGeom prst="roundRect">
              <a:avLst>
                <a:gd name="adj" fmla="val 16667"/>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Ports</a:t>
              </a:r>
              <a:endParaRPr sz="2200" b="0" i="0" u="none" strike="noStrike" cap="none">
                <a:solidFill>
                  <a:schemeClr val="lt1"/>
                </a:solidFill>
                <a:latin typeface="Open Sans"/>
                <a:ea typeface="Open Sans"/>
                <a:cs typeface="Open Sans"/>
                <a:sym typeface="Open Sans"/>
              </a:endParaRPr>
            </a:p>
          </p:txBody>
        </p:sp>
        <p:sp>
          <p:nvSpPr>
            <p:cNvPr id="1114" name="Google Shape;1114;g7424cb180b_0_77"/>
            <p:cNvSpPr/>
            <p:nvPr/>
          </p:nvSpPr>
          <p:spPr>
            <a:xfrm>
              <a:off x="9045565" y="4898679"/>
              <a:ext cx="1625700" cy="311700"/>
            </a:xfrm>
            <a:prstGeom prst="roundRect">
              <a:avLst>
                <a:gd name="adj" fmla="val 16667"/>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Ports</a:t>
              </a:r>
              <a:endParaRPr sz="2200" b="0" i="0" u="none" strike="noStrike" cap="none">
                <a:solidFill>
                  <a:schemeClr val="lt1"/>
                </a:solidFill>
                <a:latin typeface="Open Sans"/>
                <a:ea typeface="Open Sans"/>
                <a:cs typeface="Open Sans"/>
                <a:sym typeface="Open Sans"/>
              </a:endParaRPr>
            </a:p>
          </p:txBody>
        </p:sp>
        <p:grpSp>
          <p:nvGrpSpPr>
            <p:cNvPr id="1115" name="Google Shape;1115;g7424cb180b_0_77"/>
            <p:cNvGrpSpPr/>
            <p:nvPr/>
          </p:nvGrpSpPr>
          <p:grpSpPr>
            <a:xfrm>
              <a:off x="1890150" y="4733132"/>
              <a:ext cx="1754092" cy="636155"/>
              <a:chOff x="5017099" y="5277129"/>
              <a:chExt cx="811702" cy="1051669"/>
            </a:xfrm>
          </p:grpSpPr>
          <p:sp>
            <p:nvSpPr>
              <p:cNvPr id="1116" name="Google Shape;1116;g7424cb180b_0_77"/>
              <p:cNvSpPr/>
              <p:nvPr/>
            </p:nvSpPr>
            <p:spPr>
              <a:xfrm rot="-3240573">
                <a:off x="4774462" y="5780102"/>
                <a:ext cx="1266569" cy="45723"/>
              </a:xfrm>
              <a:prstGeom prst="rect">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sp>
            <p:nvSpPr>
              <p:cNvPr id="1117" name="Google Shape;1117;g7424cb180b_0_77"/>
              <p:cNvSpPr/>
              <p:nvPr/>
            </p:nvSpPr>
            <p:spPr>
              <a:xfrm rot="3134714">
                <a:off x="4789761" y="5791265"/>
                <a:ext cx="1266571" cy="45546"/>
              </a:xfrm>
              <a:prstGeom prst="rect">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grpSp>
        <p:grpSp>
          <p:nvGrpSpPr>
            <p:cNvPr id="1118" name="Google Shape;1118;g7424cb180b_0_77"/>
            <p:cNvGrpSpPr/>
            <p:nvPr/>
          </p:nvGrpSpPr>
          <p:grpSpPr>
            <a:xfrm>
              <a:off x="9073383" y="4730348"/>
              <a:ext cx="1754092" cy="636155"/>
              <a:chOff x="5017099" y="5277129"/>
              <a:chExt cx="811702" cy="1051669"/>
            </a:xfrm>
          </p:grpSpPr>
          <p:sp>
            <p:nvSpPr>
              <p:cNvPr id="1119" name="Google Shape;1119;g7424cb180b_0_77"/>
              <p:cNvSpPr/>
              <p:nvPr/>
            </p:nvSpPr>
            <p:spPr>
              <a:xfrm rot="-3240573">
                <a:off x="4774462" y="5780102"/>
                <a:ext cx="1266569" cy="45723"/>
              </a:xfrm>
              <a:prstGeom prst="rect">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sp>
            <p:nvSpPr>
              <p:cNvPr id="1120" name="Google Shape;1120;g7424cb180b_0_77"/>
              <p:cNvSpPr/>
              <p:nvPr/>
            </p:nvSpPr>
            <p:spPr>
              <a:xfrm rot="3134714">
                <a:off x="4789761" y="5791265"/>
                <a:ext cx="1266571" cy="45546"/>
              </a:xfrm>
              <a:prstGeom prst="rect">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grpSp>
      </p:grpSp>
      <p:sp>
        <p:nvSpPr>
          <p:cNvPr id="1121" name="Google Shape;1121;g7424cb180b_0_77"/>
          <p:cNvSpPr/>
          <p:nvPr/>
        </p:nvSpPr>
        <p:spPr>
          <a:xfrm>
            <a:off x="929650" y="6034950"/>
            <a:ext cx="8764500"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Ways to expose connectivity information between containers by:</a:t>
            </a:r>
            <a:endParaRPr sz="2200" b="0" i="0" u="none" strike="noStrike" cap="none">
              <a:solidFill>
                <a:schemeClr val="lt1"/>
              </a:solidFill>
              <a:latin typeface="Open Sans"/>
              <a:ea typeface="Open Sans"/>
              <a:cs typeface="Open Sans"/>
              <a:sym typeface="Open Sans"/>
            </a:endParaRPr>
          </a:p>
        </p:txBody>
      </p:sp>
      <p:sp>
        <p:nvSpPr>
          <p:cNvPr id="1122" name="Google Shape;1122;g7424cb180b_0_77"/>
          <p:cNvSpPr/>
          <p:nvPr/>
        </p:nvSpPr>
        <p:spPr>
          <a:xfrm>
            <a:off x="951172" y="7066298"/>
            <a:ext cx="12284999" cy="1261500"/>
          </a:xfrm>
          <a:prstGeom prst="roundRect">
            <a:avLst>
              <a:gd name="adj" fmla="val 818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Using Environment variables</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Updating the </a:t>
            </a:r>
            <a:r>
              <a:rPr lang="en-US" sz="2200" b="0" i="1" u="none" strike="noStrike" cap="none">
                <a:solidFill>
                  <a:srgbClr val="3F3F3F"/>
                </a:solidFill>
                <a:latin typeface="Open Sans"/>
                <a:ea typeface="Open Sans"/>
                <a:cs typeface="Open Sans"/>
                <a:sym typeface="Open Sans"/>
              </a:rPr>
              <a:t>/etc/hosts </a:t>
            </a:r>
            <a:r>
              <a:rPr lang="en-US" sz="2200" b="0" i="0" u="none" strike="noStrike" cap="none">
                <a:solidFill>
                  <a:srgbClr val="3F3F3F"/>
                </a:solidFill>
                <a:latin typeface="Open Sans"/>
                <a:ea typeface="Open Sans"/>
                <a:cs typeface="Open Sans"/>
                <a:sym typeface="Open Sans"/>
              </a:rPr>
              <a:t>file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g7424cb180b_0_291"/>
          <p:cNvSpPr txBox="1"/>
          <p:nvPr/>
        </p:nvSpPr>
        <p:spPr>
          <a:xfrm>
            <a:off x="1470650" y="2432975"/>
            <a:ext cx="9726900" cy="11025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2200" b="0" i="0" u="none" strike="noStrike" cap="none">
                <a:solidFill>
                  <a:srgbClr val="434343"/>
                </a:solidFill>
                <a:latin typeface="Open Sans"/>
                <a:ea typeface="Open Sans"/>
                <a:cs typeface="Open Sans"/>
                <a:sym typeface="Open Sans"/>
              </a:rPr>
              <a:t>A Sandbox contains the configuration of a container's network stack. </a:t>
            </a:r>
            <a:endParaRPr sz="2200" b="0" i="0" u="none" strike="noStrike" cap="none">
              <a:solidFill>
                <a:srgbClr val="434343"/>
              </a:solidFill>
              <a:latin typeface="Open Sans"/>
              <a:ea typeface="Open Sans"/>
              <a:cs typeface="Open Sans"/>
              <a:sym typeface="Open Sans"/>
            </a:endParaRPr>
          </a:p>
        </p:txBody>
      </p:sp>
      <p:sp>
        <p:nvSpPr>
          <p:cNvPr id="1128" name="Google Shape;1128;g7424cb180b_0_291"/>
          <p:cNvSpPr txBox="1"/>
          <p:nvPr/>
        </p:nvSpPr>
        <p:spPr>
          <a:xfrm>
            <a:off x="1470650" y="3854175"/>
            <a:ext cx="9242700" cy="10035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A Network is a collection of endpoints. These endpoints  join the Sandbox to the Network.</a:t>
            </a:r>
            <a:endParaRPr sz="2200" b="0" i="0" u="none" strike="noStrike" cap="none">
              <a:solidFill>
                <a:srgbClr val="434343"/>
              </a:solidFill>
              <a:latin typeface="Open Sans"/>
              <a:ea typeface="Open Sans"/>
              <a:cs typeface="Open Sans"/>
              <a:sym typeface="Open Sans"/>
            </a:endParaRPr>
          </a:p>
        </p:txBody>
      </p:sp>
      <p:sp>
        <p:nvSpPr>
          <p:cNvPr id="1129" name="Google Shape;1129;g7424cb180b_0_291"/>
          <p:cNvSpPr txBox="1"/>
          <p:nvPr/>
        </p:nvSpPr>
        <p:spPr>
          <a:xfrm>
            <a:off x="1470650" y="5176375"/>
            <a:ext cx="9010200" cy="11025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2200" b="0" i="0" u="none" strike="noStrike" cap="none">
                <a:solidFill>
                  <a:srgbClr val="434343"/>
                </a:solidFill>
                <a:latin typeface="Open Sans"/>
                <a:ea typeface="Open Sans"/>
                <a:cs typeface="Open Sans"/>
                <a:sym typeface="Open Sans"/>
              </a:rPr>
              <a:t>A container is given its own networking stack and a network namespace by a none driver, but this driver does not configure interfaces inside the container.</a:t>
            </a:r>
            <a:endParaRPr sz="2200" b="0" i="0" u="none" strike="noStrike" cap="none">
              <a:solidFill>
                <a:srgbClr val="434343"/>
              </a:solidFill>
              <a:latin typeface="Open Sans"/>
              <a:ea typeface="Open Sans"/>
              <a:cs typeface="Open Sans"/>
              <a:sym typeface="Open Sans"/>
            </a:endParaRPr>
          </a:p>
        </p:txBody>
      </p:sp>
      <p:pic>
        <p:nvPicPr>
          <p:cNvPr id="1130" name="Google Shape;1130;g7424cb180b_0_291"/>
          <p:cNvPicPr preferRelativeResize="0"/>
          <p:nvPr/>
        </p:nvPicPr>
        <p:blipFill rotWithShape="1">
          <a:blip r:embed="rId3">
            <a:alphaModFix/>
          </a:blip>
          <a:srcRect/>
          <a:stretch/>
        </p:blipFill>
        <p:spPr>
          <a:xfrm>
            <a:off x="718944" y="2402498"/>
            <a:ext cx="457200" cy="457200"/>
          </a:xfrm>
          <a:prstGeom prst="rect">
            <a:avLst/>
          </a:prstGeom>
          <a:noFill/>
          <a:ln>
            <a:noFill/>
          </a:ln>
        </p:spPr>
      </p:pic>
      <p:pic>
        <p:nvPicPr>
          <p:cNvPr id="1131" name="Google Shape;1131;g7424cb180b_0_291"/>
          <p:cNvPicPr preferRelativeResize="0"/>
          <p:nvPr/>
        </p:nvPicPr>
        <p:blipFill rotWithShape="1">
          <a:blip r:embed="rId3">
            <a:alphaModFix/>
          </a:blip>
          <a:srcRect/>
          <a:stretch/>
        </p:blipFill>
        <p:spPr>
          <a:xfrm>
            <a:off x="718943" y="3840927"/>
            <a:ext cx="457200" cy="457200"/>
          </a:xfrm>
          <a:prstGeom prst="rect">
            <a:avLst/>
          </a:prstGeom>
          <a:noFill/>
          <a:ln>
            <a:noFill/>
          </a:ln>
        </p:spPr>
      </p:pic>
      <p:pic>
        <p:nvPicPr>
          <p:cNvPr id="1132" name="Google Shape;1132;g7424cb180b_0_291"/>
          <p:cNvPicPr preferRelativeResize="0"/>
          <p:nvPr/>
        </p:nvPicPr>
        <p:blipFill rotWithShape="1">
          <a:blip r:embed="rId3">
            <a:alphaModFix/>
          </a:blip>
          <a:srcRect/>
          <a:stretch/>
        </p:blipFill>
        <p:spPr>
          <a:xfrm>
            <a:off x="718941" y="5202933"/>
            <a:ext cx="457200" cy="457200"/>
          </a:xfrm>
          <a:prstGeom prst="rect">
            <a:avLst/>
          </a:prstGeom>
          <a:noFill/>
          <a:ln>
            <a:noFill/>
          </a:ln>
        </p:spPr>
      </p:pic>
      <p:sp>
        <p:nvSpPr>
          <p:cNvPr id="1133" name="Google Shape;1133;g7424cb180b_0_291"/>
          <p:cNvSpPr txBox="1"/>
          <p:nvPr/>
        </p:nvSpPr>
        <p:spPr>
          <a:xfrm>
            <a:off x="1470650" y="6597575"/>
            <a:ext cx="8373600" cy="8205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2200" b="0" i="0" u="none" strike="noStrike" cap="none">
                <a:solidFill>
                  <a:srgbClr val="434343"/>
                </a:solidFill>
                <a:latin typeface="Open Sans"/>
                <a:ea typeface="Open Sans"/>
                <a:cs typeface="Open Sans"/>
                <a:sym typeface="Open Sans"/>
              </a:rPr>
              <a:t>On creation of a container, the interaction with the outside world is not possible, because the ports are not automatically published.</a:t>
            </a:r>
            <a:endParaRPr sz="2200" b="0" i="0" u="none" strike="noStrike" cap="none">
              <a:solidFill>
                <a:srgbClr val="434343"/>
              </a:solidFill>
              <a:latin typeface="Open Sans"/>
              <a:ea typeface="Open Sans"/>
              <a:cs typeface="Open Sans"/>
              <a:sym typeface="Open Sans"/>
            </a:endParaRPr>
          </a:p>
        </p:txBody>
      </p:sp>
      <p:pic>
        <p:nvPicPr>
          <p:cNvPr id="1134" name="Google Shape;1134;g7424cb180b_0_291"/>
          <p:cNvPicPr preferRelativeResize="0"/>
          <p:nvPr/>
        </p:nvPicPr>
        <p:blipFill rotWithShape="1">
          <a:blip r:embed="rId3">
            <a:alphaModFix/>
          </a:blip>
          <a:srcRect/>
          <a:stretch/>
        </p:blipFill>
        <p:spPr>
          <a:xfrm>
            <a:off x="718941" y="6643299"/>
            <a:ext cx="457200" cy="457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pic>
        <p:nvPicPr>
          <p:cNvPr id="1139" name="Google Shape;1139;g7424cb180b_0_298"/>
          <p:cNvPicPr preferRelativeResize="0"/>
          <p:nvPr/>
        </p:nvPicPr>
        <p:blipFill rotWithShape="1">
          <a:blip r:embed="rId3">
            <a:alphaModFix/>
          </a:blip>
          <a:srcRect/>
          <a:stretch/>
        </p:blipFill>
        <p:spPr>
          <a:xfrm>
            <a:off x="5669601" y="568058"/>
            <a:ext cx="4916804" cy="4816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g7424cb180b_0_302"/>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1</a:t>
            </a:r>
            <a:endParaRPr/>
          </a:p>
        </p:txBody>
      </p:sp>
      <p:sp>
        <p:nvSpPr>
          <p:cNvPr id="1145" name="Google Shape;1145;g7424cb180b_0_302"/>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Which of the following are native network drivers? </a:t>
            </a:r>
            <a:r>
              <a:rPr lang="en-US">
                <a:solidFill>
                  <a:schemeClr val="dk1"/>
                </a:solidFill>
                <a:highlight>
                  <a:schemeClr val="lt1"/>
                </a:highlight>
              </a:rPr>
              <a:t>(Select all that apply.)</a:t>
            </a:r>
            <a:endParaRPr/>
          </a:p>
        </p:txBody>
      </p:sp>
      <p:sp>
        <p:nvSpPr>
          <p:cNvPr id="1146" name="Google Shape;1146;g7424cb180b_0_302"/>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Host Network</a:t>
            </a:r>
            <a:endParaRPr>
              <a:solidFill>
                <a:srgbClr val="434343"/>
              </a:solidFill>
            </a:endParaRPr>
          </a:p>
        </p:txBody>
      </p:sp>
      <p:sp>
        <p:nvSpPr>
          <p:cNvPr id="1147" name="Google Shape;1147;g7424cb180b_0_302"/>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Overlay Network</a:t>
            </a:r>
            <a:endParaRPr>
              <a:solidFill>
                <a:srgbClr val="434343"/>
              </a:solidFill>
            </a:endParaRPr>
          </a:p>
        </p:txBody>
      </p:sp>
      <p:sp>
        <p:nvSpPr>
          <p:cNvPr id="1148" name="Google Shape;1148;g7424cb180b_0_302"/>
          <p:cNvSpPr txBox="1">
            <a:spLocks noGrp="1"/>
          </p:cNvSpPr>
          <p:nvPr>
            <p:ph type="body" idx="429496729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Macvlan Network</a:t>
            </a:r>
            <a:endParaRPr sz="2000">
              <a:solidFill>
                <a:srgbClr val="434343"/>
              </a:solidFill>
              <a:latin typeface="Open Sans"/>
              <a:ea typeface="Open Sans"/>
              <a:cs typeface="Open Sans"/>
              <a:sym typeface="Open Sans"/>
            </a:endParaRPr>
          </a:p>
        </p:txBody>
      </p:sp>
      <p:sp>
        <p:nvSpPr>
          <p:cNvPr id="1149" name="Google Shape;1149;g7424cb180b_0_302"/>
          <p:cNvSpPr txBox="1">
            <a:spLocks noGrp="1"/>
          </p:cNvSpPr>
          <p:nvPr>
            <p:ph type="body" idx="4294967295"/>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Weave  Network</a:t>
            </a:r>
            <a:endParaRPr sz="2000">
              <a:solidFill>
                <a:srgbClr val="434343"/>
              </a:solidFill>
              <a:latin typeface="Open Sans"/>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g7424cb180b_0_311"/>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1</a:t>
            </a:r>
            <a:endParaRPr/>
          </a:p>
        </p:txBody>
      </p:sp>
      <p:sp>
        <p:nvSpPr>
          <p:cNvPr id="1155" name="Google Shape;1155;g7424cb180b_0_311"/>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Which of the following are native network drivers? </a:t>
            </a:r>
            <a:r>
              <a:rPr lang="en-US">
                <a:solidFill>
                  <a:schemeClr val="dk1"/>
                </a:solidFill>
                <a:highlight>
                  <a:schemeClr val="lt1"/>
                </a:highlight>
              </a:rPr>
              <a:t>(Select all that apply.)</a:t>
            </a:r>
            <a:endParaRPr/>
          </a:p>
        </p:txBody>
      </p:sp>
      <p:sp>
        <p:nvSpPr>
          <p:cNvPr id="1156" name="Google Shape;1156;g7424cb180b_0_311"/>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2800"/>
              <a:buNone/>
            </a:pPr>
            <a:r>
              <a:rPr lang="en-US"/>
              <a:t>The native network drivers are Host Network, Overlay Network, and Macvlan Network.</a:t>
            </a:r>
            <a:endParaRPr/>
          </a:p>
        </p:txBody>
      </p:sp>
      <p:sp>
        <p:nvSpPr>
          <p:cNvPr id="1157" name="Google Shape;1157;g7424cb180b_0_311"/>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a, b, and c.</a:t>
            </a:r>
            <a:endParaRPr/>
          </a:p>
        </p:txBody>
      </p:sp>
      <p:sp>
        <p:nvSpPr>
          <p:cNvPr id="1158" name="Google Shape;1158;g7424cb180b_0_311"/>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Host Network</a:t>
            </a:r>
            <a:endParaRPr>
              <a:solidFill>
                <a:srgbClr val="434343"/>
              </a:solidFill>
            </a:endParaRPr>
          </a:p>
        </p:txBody>
      </p:sp>
      <p:sp>
        <p:nvSpPr>
          <p:cNvPr id="1159" name="Google Shape;1159;g7424cb180b_0_311"/>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Overlay Network</a:t>
            </a:r>
            <a:endParaRPr>
              <a:solidFill>
                <a:srgbClr val="434343"/>
              </a:solidFill>
            </a:endParaRPr>
          </a:p>
        </p:txBody>
      </p:sp>
      <p:sp>
        <p:nvSpPr>
          <p:cNvPr id="1160" name="Google Shape;1160;g7424cb180b_0_311"/>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Macvlan Network</a:t>
            </a:r>
            <a:endParaRPr>
              <a:solidFill>
                <a:srgbClr val="434343"/>
              </a:solidFill>
            </a:endParaRPr>
          </a:p>
        </p:txBody>
      </p:sp>
      <p:sp>
        <p:nvSpPr>
          <p:cNvPr id="1161" name="Google Shape;1161;g7424cb180b_0_311"/>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Weave  Network</a:t>
            </a:r>
            <a:endParaRPr>
              <a:solidFill>
                <a:srgbClr val="434343"/>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g7424cb180b_0_322"/>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2</a:t>
            </a:r>
            <a:endParaRPr/>
          </a:p>
        </p:txBody>
      </p:sp>
      <p:sp>
        <p:nvSpPr>
          <p:cNvPr id="1167" name="Google Shape;1167;g7424cb180b_0_322"/>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Which network is automated by Docker Swarm control plane?</a:t>
            </a:r>
            <a:endParaRPr/>
          </a:p>
        </p:txBody>
      </p:sp>
      <p:sp>
        <p:nvSpPr>
          <p:cNvPr id="1168" name="Google Shape;1168;g7424cb180b_0_322"/>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Host Network</a:t>
            </a:r>
            <a:endParaRPr>
              <a:solidFill>
                <a:srgbClr val="434343"/>
              </a:solidFill>
            </a:endParaRPr>
          </a:p>
        </p:txBody>
      </p:sp>
      <p:sp>
        <p:nvSpPr>
          <p:cNvPr id="1169" name="Google Shape;1169;g7424cb180b_0_322"/>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Overlay Network</a:t>
            </a:r>
            <a:endParaRPr>
              <a:solidFill>
                <a:srgbClr val="434343"/>
              </a:solidFill>
            </a:endParaRPr>
          </a:p>
        </p:txBody>
      </p:sp>
      <p:sp>
        <p:nvSpPr>
          <p:cNvPr id="1170" name="Google Shape;1170;g7424cb180b_0_322"/>
          <p:cNvSpPr txBox="1">
            <a:spLocks noGrp="1"/>
          </p:cNvSpPr>
          <p:nvPr>
            <p:ph type="body" idx="429496729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Macvlan Network</a:t>
            </a:r>
            <a:endParaRPr sz="2000">
              <a:solidFill>
                <a:srgbClr val="434343"/>
              </a:solidFill>
              <a:latin typeface="Open Sans"/>
              <a:ea typeface="Open Sans"/>
              <a:cs typeface="Open Sans"/>
              <a:sym typeface="Open Sans"/>
            </a:endParaRPr>
          </a:p>
        </p:txBody>
      </p:sp>
      <p:sp>
        <p:nvSpPr>
          <p:cNvPr id="1171" name="Google Shape;1171;g7424cb180b_0_322"/>
          <p:cNvSpPr txBox="1">
            <a:spLocks noGrp="1"/>
          </p:cNvSpPr>
          <p:nvPr>
            <p:ph type="body" idx="4294967295"/>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Weave  Network</a:t>
            </a:r>
            <a:endParaRPr sz="2000">
              <a:solidFill>
                <a:srgbClr val="434343"/>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77cd789f11_0_412"/>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Bridge Network: Overview</a:t>
            </a:r>
            <a:endParaRPr/>
          </a:p>
        </p:txBody>
      </p:sp>
      <p:pic>
        <p:nvPicPr>
          <p:cNvPr id="452" name="Google Shape;452;g77cd789f11_0_412"/>
          <p:cNvPicPr preferRelativeResize="0"/>
          <p:nvPr/>
        </p:nvPicPr>
        <p:blipFill rotWithShape="1">
          <a:blip r:embed="rId3">
            <a:alphaModFix/>
          </a:blip>
          <a:srcRect/>
          <a:stretch/>
        </p:blipFill>
        <p:spPr>
          <a:xfrm>
            <a:off x="4855869" y="568058"/>
            <a:ext cx="6544269" cy="481699"/>
          </a:xfrm>
          <a:prstGeom prst="rect">
            <a:avLst/>
          </a:prstGeom>
          <a:noFill/>
          <a:ln>
            <a:noFill/>
          </a:ln>
        </p:spPr>
      </p:pic>
      <p:grpSp>
        <p:nvGrpSpPr>
          <p:cNvPr id="453" name="Google Shape;453;g77cd789f11_0_412"/>
          <p:cNvGrpSpPr/>
          <p:nvPr/>
        </p:nvGrpSpPr>
        <p:grpSpPr>
          <a:xfrm>
            <a:off x="4540215" y="1650176"/>
            <a:ext cx="7887197" cy="2548844"/>
            <a:chOff x="5430428" y="1425445"/>
            <a:chExt cx="7887197" cy="2548844"/>
          </a:xfrm>
        </p:grpSpPr>
        <p:grpSp>
          <p:nvGrpSpPr>
            <p:cNvPr id="454" name="Google Shape;454;g77cd789f11_0_412"/>
            <p:cNvGrpSpPr/>
            <p:nvPr/>
          </p:nvGrpSpPr>
          <p:grpSpPr>
            <a:xfrm>
              <a:off x="5430428" y="1425445"/>
              <a:ext cx="5145338" cy="2548844"/>
              <a:chOff x="5430428" y="1425445"/>
              <a:chExt cx="5145338" cy="2548844"/>
            </a:xfrm>
          </p:grpSpPr>
          <p:pic>
            <p:nvPicPr>
              <p:cNvPr id="455" name="Google Shape;455;g77cd789f11_0_412" descr="A close up of a device&#10;&#10;Description automatically generated"/>
              <p:cNvPicPr preferRelativeResize="0"/>
              <p:nvPr/>
            </p:nvPicPr>
            <p:blipFill rotWithShape="1">
              <a:blip r:embed="rId4">
                <a:alphaModFix/>
              </a:blip>
              <a:srcRect/>
              <a:stretch/>
            </p:blipFill>
            <p:spPr>
              <a:xfrm>
                <a:off x="9759946" y="1425445"/>
                <a:ext cx="703296" cy="703296"/>
              </a:xfrm>
              <a:prstGeom prst="rect">
                <a:avLst/>
              </a:prstGeom>
              <a:noFill/>
              <a:ln>
                <a:noFill/>
              </a:ln>
            </p:spPr>
          </p:pic>
          <p:pic>
            <p:nvPicPr>
              <p:cNvPr id="456" name="Google Shape;456;g77cd789f11_0_412" descr="A picture containing scissors, tool, pair&#10;&#10;Description automatically generated"/>
              <p:cNvPicPr preferRelativeResize="0"/>
              <p:nvPr/>
            </p:nvPicPr>
            <p:blipFill rotWithShape="1">
              <a:blip r:embed="rId5">
                <a:alphaModFix/>
              </a:blip>
              <a:srcRect/>
              <a:stretch/>
            </p:blipFill>
            <p:spPr>
              <a:xfrm>
                <a:off x="9647419" y="3045941"/>
                <a:ext cx="928348" cy="928348"/>
              </a:xfrm>
              <a:prstGeom prst="rect">
                <a:avLst/>
              </a:prstGeom>
              <a:noFill/>
              <a:ln>
                <a:noFill/>
              </a:ln>
            </p:spPr>
          </p:pic>
          <p:sp>
            <p:nvSpPr>
              <p:cNvPr id="457" name="Google Shape;457;g77cd789f11_0_412"/>
              <p:cNvSpPr/>
              <p:nvPr/>
            </p:nvSpPr>
            <p:spPr>
              <a:xfrm>
                <a:off x="5430428" y="2347663"/>
                <a:ext cx="2363100" cy="5415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Bridge network</a:t>
                </a:r>
                <a:endParaRPr sz="2200" b="0" i="1" u="none" strike="noStrike" cap="none">
                  <a:solidFill>
                    <a:srgbClr val="3F3F3F"/>
                  </a:solidFill>
                  <a:latin typeface="Open Sans"/>
                  <a:ea typeface="Open Sans"/>
                  <a:cs typeface="Open Sans"/>
                  <a:sym typeface="Open Sans"/>
                </a:endParaRPr>
              </a:p>
            </p:txBody>
          </p:sp>
          <p:cxnSp>
            <p:nvCxnSpPr>
              <p:cNvPr id="458" name="Google Shape;458;g77cd789f11_0_412"/>
              <p:cNvCxnSpPr>
                <a:stCxn id="457" idx="3"/>
              </p:cNvCxnSpPr>
              <p:nvPr/>
            </p:nvCxnSpPr>
            <p:spPr>
              <a:xfrm rot="10800000" flipH="1">
                <a:off x="7793528" y="1720213"/>
                <a:ext cx="1854000" cy="898200"/>
              </a:xfrm>
              <a:prstGeom prst="straightConnector1">
                <a:avLst/>
              </a:prstGeom>
              <a:noFill/>
              <a:ln w="25400" cap="flat" cmpd="sng">
                <a:solidFill>
                  <a:srgbClr val="222A35"/>
                </a:solidFill>
                <a:prstDash val="dash"/>
                <a:round/>
                <a:headEnd type="none" w="sm" len="sm"/>
                <a:tailEnd type="oval" w="lg" len="lg"/>
              </a:ln>
            </p:spPr>
          </p:cxnSp>
          <p:cxnSp>
            <p:nvCxnSpPr>
              <p:cNvPr id="459" name="Google Shape;459;g77cd789f11_0_412"/>
              <p:cNvCxnSpPr>
                <a:stCxn id="457" idx="3"/>
              </p:cNvCxnSpPr>
              <p:nvPr/>
            </p:nvCxnSpPr>
            <p:spPr>
              <a:xfrm>
                <a:off x="7793528" y="2618413"/>
                <a:ext cx="1854000" cy="974700"/>
              </a:xfrm>
              <a:prstGeom prst="straightConnector1">
                <a:avLst/>
              </a:prstGeom>
              <a:noFill/>
              <a:ln w="25400" cap="flat" cmpd="sng">
                <a:solidFill>
                  <a:schemeClr val="dk1"/>
                </a:solidFill>
                <a:prstDash val="dash"/>
                <a:round/>
                <a:headEnd type="none" w="sm" len="sm"/>
                <a:tailEnd type="oval" w="lg" len="lg"/>
              </a:ln>
            </p:spPr>
          </p:cxnSp>
        </p:grpSp>
        <p:sp>
          <p:nvSpPr>
            <p:cNvPr id="460" name="Google Shape;460;g77cd789f11_0_412"/>
            <p:cNvSpPr txBox="1"/>
            <p:nvPr/>
          </p:nvSpPr>
          <p:spPr>
            <a:xfrm>
              <a:off x="10791324" y="1629324"/>
              <a:ext cx="25263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Hardware device</a:t>
              </a:r>
              <a:endParaRPr sz="2200" b="0" i="0" u="none" strike="noStrike" cap="none">
                <a:solidFill>
                  <a:srgbClr val="3F3F3F"/>
                </a:solidFill>
                <a:latin typeface="Open Sans"/>
                <a:ea typeface="Open Sans"/>
                <a:cs typeface="Open Sans"/>
                <a:sym typeface="Open Sans"/>
              </a:endParaRPr>
            </a:p>
          </p:txBody>
        </p:sp>
        <p:sp>
          <p:nvSpPr>
            <p:cNvPr id="461" name="Google Shape;461;g77cd789f11_0_412"/>
            <p:cNvSpPr txBox="1"/>
            <p:nvPr/>
          </p:nvSpPr>
          <p:spPr>
            <a:xfrm>
              <a:off x="10791325" y="3301180"/>
              <a:ext cx="25263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Software device</a:t>
              </a:r>
              <a:endParaRPr sz="2200" b="0" i="0" u="none" strike="noStrike" cap="none">
                <a:solidFill>
                  <a:srgbClr val="3F3F3F"/>
                </a:solidFill>
                <a:latin typeface="Open Sans"/>
                <a:ea typeface="Open Sans"/>
                <a:cs typeface="Open Sans"/>
                <a:sym typeface="Open Sans"/>
              </a:endParaRPr>
            </a:p>
          </p:txBody>
        </p:sp>
      </p:grpSp>
      <p:sp>
        <p:nvSpPr>
          <p:cNvPr id="462" name="Google Shape;462;g77cd789f11_0_412"/>
          <p:cNvSpPr/>
          <p:nvPr/>
        </p:nvSpPr>
        <p:spPr>
          <a:xfrm>
            <a:off x="612630" y="8797742"/>
            <a:ext cx="8127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3F3F3F"/>
                </a:solidFill>
                <a:latin typeface="Open Sans"/>
                <a:ea typeface="Open Sans"/>
                <a:cs typeface="Open Sans"/>
                <a:sym typeface="Open Sans"/>
              </a:rPr>
              <a:t>Source: https://success.docker.com/article/networking#dockerbridgenetworkdriver</a:t>
            </a:r>
            <a:endParaRPr sz="1400" b="0" i="0" u="none" strike="noStrike" cap="none">
              <a:solidFill>
                <a:srgbClr val="000000"/>
              </a:solidFill>
              <a:latin typeface="Arial"/>
              <a:ea typeface="Arial"/>
              <a:cs typeface="Arial"/>
              <a:sym typeface="Arial"/>
            </a:endParaRPr>
          </a:p>
        </p:txBody>
      </p:sp>
      <p:grpSp>
        <p:nvGrpSpPr>
          <p:cNvPr id="463" name="Google Shape;463;g77cd789f11_0_412"/>
          <p:cNvGrpSpPr/>
          <p:nvPr/>
        </p:nvGrpSpPr>
        <p:grpSpPr>
          <a:xfrm>
            <a:off x="5174907" y="5238762"/>
            <a:ext cx="6617814" cy="3008067"/>
            <a:chOff x="1007569" y="4572006"/>
            <a:chExt cx="14186096" cy="4003816"/>
          </a:xfrm>
        </p:grpSpPr>
        <p:grpSp>
          <p:nvGrpSpPr>
            <p:cNvPr id="464" name="Google Shape;464;g77cd789f11_0_412"/>
            <p:cNvGrpSpPr/>
            <p:nvPr/>
          </p:nvGrpSpPr>
          <p:grpSpPr>
            <a:xfrm>
              <a:off x="1007569" y="4572006"/>
              <a:ext cx="14186096" cy="4003816"/>
              <a:chOff x="2412987" y="1099432"/>
              <a:chExt cx="11418300" cy="3075600"/>
            </a:xfrm>
          </p:grpSpPr>
          <p:sp>
            <p:nvSpPr>
              <p:cNvPr id="465" name="Google Shape;465;g77cd789f11_0_412"/>
              <p:cNvSpPr/>
              <p:nvPr/>
            </p:nvSpPr>
            <p:spPr>
              <a:xfrm>
                <a:off x="2412987" y="1099432"/>
                <a:ext cx="11418300" cy="3075600"/>
              </a:xfrm>
              <a:prstGeom prst="roundRect">
                <a:avLst>
                  <a:gd name="adj" fmla="val 10702"/>
                </a:avLst>
              </a:prstGeom>
              <a:solidFill>
                <a:srgbClr val="FFFFFF"/>
              </a:solidFill>
              <a:ln w="25400" cap="flat" cmpd="sng">
                <a:solidFill>
                  <a:srgbClr val="8DA9DB"/>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Host</a:t>
                </a:r>
                <a:endParaRPr sz="1400" b="0" i="0" u="none" strike="noStrike" cap="none">
                  <a:solidFill>
                    <a:srgbClr val="000000"/>
                  </a:solidFill>
                  <a:latin typeface="Arial"/>
                  <a:ea typeface="Arial"/>
                  <a:cs typeface="Arial"/>
                  <a:sym typeface="Arial"/>
                </a:endParaRPr>
              </a:p>
            </p:txBody>
          </p:sp>
          <p:sp>
            <p:nvSpPr>
              <p:cNvPr id="466" name="Google Shape;466;g77cd789f11_0_412"/>
              <p:cNvSpPr/>
              <p:nvPr/>
            </p:nvSpPr>
            <p:spPr>
              <a:xfrm>
                <a:off x="3344171" y="1829402"/>
                <a:ext cx="2859300" cy="336300"/>
              </a:xfrm>
              <a:prstGeom prst="roundRect">
                <a:avLst>
                  <a:gd name="adj" fmla="val 10702"/>
                </a:avLst>
              </a:prstGeom>
              <a:solidFill>
                <a:srgbClr val="FFFFFF"/>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Container</a:t>
                </a:r>
                <a:endParaRPr sz="2200" b="0" i="1" u="none" strike="noStrike" cap="none">
                  <a:solidFill>
                    <a:srgbClr val="3F3F3F"/>
                  </a:solidFill>
                  <a:latin typeface="Open Sans"/>
                  <a:ea typeface="Open Sans"/>
                  <a:cs typeface="Open Sans"/>
                  <a:sym typeface="Open Sans"/>
                </a:endParaRPr>
              </a:p>
            </p:txBody>
          </p:sp>
          <p:sp>
            <p:nvSpPr>
              <p:cNvPr id="467" name="Google Shape;467;g77cd789f11_0_412"/>
              <p:cNvSpPr/>
              <p:nvPr/>
            </p:nvSpPr>
            <p:spPr>
              <a:xfrm>
                <a:off x="6907238" y="1829402"/>
                <a:ext cx="2859300" cy="336300"/>
              </a:xfrm>
              <a:prstGeom prst="roundRect">
                <a:avLst>
                  <a:gd name="adj" fmla="val 10702"/>
                </a:avLst>
              </a:prstGeom>
              <a:solidFill>
                <a:srgbClr val="FFFFFF"/>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Container</a:t>
                </a:r>
                <a:endParaRPr sz="2200" b="0" i="1" u="none" strike="noStrike" cap="none">
                  <a:solidFill>
                    <a:srgbClr val="3F3F3F"/>
                  </a:solidFill>
                  <a:latin typeface="Open Sans"/>
                  <a:ea typeface="Open Sans"/>
                  <a:cs typeface="Open Sans"/>
                  <a:sym typeface="Open Sans"/>
                </a:endParaRPr>
              </a:p>
            </p:txBody>
          </p:sp>
          <p:sp>
            <p:nvSpPr>
              <p:cNvPr id="468" name="Google Shape;468;g77cd789f11_0_412"/>
              <p:cNvSpPr/>
              <p:nvPr/>
            </p:nvSpPr>
            <p:spPr>
              <a:xfrm>
                <a:off x="10470305" y="1829402"/>
                <a:ext cx="2859300" cy="336300"/>
              </a:xfrm>
              <a:prstGeom prst="roundRect">
                <a:avLst>
                  <a:gd name="adj" fmla="val 10702"/>
                </a:avLst>
              </a:prstGeom>
              <a:solidFill>
                <a:srgbClr val="FFFFFF"/>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Container</a:t>
                </a:r>
                <a:endParaRPr sz="2200" b="0" i="1" u="none" strike="noStrike" cap="none">
                  <a:solidFill>
                    <a:srgbClr val="3F3F3F"/>
                  </a:solidFill>
                  <a:latin typeface="Open Sans"/>
                  <a:ea typeface="Open Sans"/>
                  <a:cs typeface="Open Sans"/>
                  <a:sym typeface="Open Sans"/>
                </a:endParaRPr>
              </a:p>
            </p:txBody>
          </p:sp>
          <p:sp>
            <p:nvSpPr>
              <p:cNvPr id="469" name="Google Shape;469;g77cd789f11_0_412"/>
              <p:cNvSpPr/>
              <p:nvPr/>
            </p:nvSpPr>
            <p:spPr>
              <a:xfrm>
                <a:off x="3344169" y="3157344"/>
                <a:ext cx="9985500" cy="336300"/>
              </a:xfrm>
              <a:prstGeom prst="roundRect">
                <a:avLst>
                  <a:gd name="adj" fmla="val 10702"/>
                </a:avLst>
              </a:prstGeom>
              <a:solidFill>
                <a:srgbClr val="DDEAF6"/>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Bridge</a:t>
                </a:r>
                <a:endParaRPr sz="2200" b="0" i="1" u="none" strike="noStrike" cap="none">
                  <a:solidFill>
                    <a:srgbClr val="3F3F3F"/>
                  </a:solidFill>
                  <a:latin typeface="Open Sans"/>
                  <a:ea typeface="Open Sans"/>
                  <a:cs typeface="Open Sans"/>
                  <a:sym typeface="Open Sans"/>
                </a:endParaRPr>
              </a:p>
            </p:txBody>
          </p:sp>
        </p:grpSp>
        <p:cxnSp>
          <p:nvCxnSpPr>
            <p:cNvPr id="470" name="Google Shape;470;g77cd789f11_0_412"/>
            <p:cNvCxnSpPr>
              <a:stCxn id="466" idx="2"/>
            </p:cNvCxnSpPr>
            <p:nvPr/>
          </p:nvCxnSpPr>
          <p:spPr>
            <a:xfrm>
              <a:off x="3940669" y="5960076"/>
              <a:ext cx="0" cy="1290900"/>
            </a:xfrm>
            <a:prstGeom prst="straightConnector1">
              <a:avLst/>
            </a:prstGeom>
            <a:noFill/>
            <a:ln w="9525" cap="flat" cmpd="sng">
              <a:solidFill>
                <a:srgbClr val="ED7D31"/>
              </a:solidFill>
              <a:prstDash val="dash"/>
              <a:round/>
              <a:headEnd type="none" w="sm" len="sm"/>
              <a:tailEnd type="none" w="sm" len="sm"/>
            </a:ln>
          </p:spPr>
        </p:cxnSp>
        <p:cxnSp>
          <p:nvCxnSpPr>
            <p:cNvPr id="471" name="Google Shape;471;g77cd789f11_0_412"/>
            <p:cNvCxnSpPr>
              <a:stCxn id="467" idx="2"/>
              <a:endCxn id="469" idx="0"/>
            </p:cNvCxnSpPr>
            <p:nvPr/>
          </p:nvCxnSpPr>
          <p:spPr>
            <a:xfrm>
              <a:off x="8367424" y="5960076"/>
              <a:ext cx="0" cy="1290900"/>
            </a:xfrm>
            <a:prstGeom prst="straightConnector1">
              <a:avLst/>
            </a:prstGeom>
            <a:noFill/>
            <a:ln w="9525" cap="flat" cmpd="sng">
              <a:solidFill>
                <a:srgbClr val="ED7D31"/>
              </a:solidFill>
              <a:prstDash val="dash"/>
              <a:round/>
              <a:headEnd type="none" w="sm" len="sm"/>
              <a:tailEnd type="none" w="sm" len="sm"/>
            </a:ln>
          </p:spPr>
        </p:cxnSp>
        <p:cxnSp>
          <p:nvCxnSpPr>
            <p:cNvPr id="472" name="Google Shape;472;g77cd789f11_0_412"/>
            <p:cNvCxnSpPr>
              <a:stCxn id="468" idx="2"/>
            </p:cNvCxnSpPr>
            <p:nvPr/>
          </p:nvCxnSpPr>
          <p:spPr>
            <a:xfrm>
              <a:off x="12794178" y="5960076"/>
              <a:ext cx="0" cy="1284900"/>
            </a:xfrm>
            <a:prstGeom prst="straightConnector1">
              <a:avLst/>
            </a:prstGeom>
            <a:noFill/>
            <a:ln w="9525" cap="flat" cmpd="sng">
              <a:solidFill>
                <a:srgbClr val="ED7D31"/>
              </a:solidFill>
              <a:prstDash val="dash"/>
              <a:round/>
              <a:headEnd type="none" w="sm" len="sm"/>
              <a:tailEnd type="none" w="sm" len="sm"/>
            </a:ln>
          </p:spPr>
        </p:cxn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g7424cb180b_0_331"/>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1</a:t>
            </a:r>
            <a:endParaRPr/>
          </a:p>
        </p:txBody>
      </p:sp>
      <p:sp>
        <p:nvSpPr>
          <p:cNvPr id="1177" name="Google Shape;1177;g7424cb180b_0_331"/>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Which network is automated by Docker Swarm control plane?</a:t>
            </a:r>
            <a:endParaRPr/>
          </a:p>
        </p:txBody>
      </p:sp>
      <p:sp>
        <p:nvSpPr>
          <p:cNvPr id="1178" name="Google Shape;1178;g7424cb180b_0_331"/>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2800"/>
              <a:buNone/>
            </a:pPr>
            <a:r>
              <a:rPr lang="en-US"/>
              <a:t>Overlay network is automated by Docker Swarm control plane.</a:t>
            </a:r>
            <a:endParaRPr/>
          </a:p>
        </p:txBody>
      </p:sp>
      <p:sp>
        <p:nvSpPr>
          <p:cNvPr id="1179" name="Google Shape;1179;g7424cb180b_0_331"/>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b.</a:t>
            </a:r>
            <a:endParaRPr/>
          </a:p>
        </p:txBody>
      </p:sp>
      <p:sp>
        <p:nvSpPr>
          <p:cNvPr id="1180" name="Google Shape;1180;g7424cb180b_0_331"/>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Host Network</a:t>
            </a:r>
            <a:endParaRPr>
              <a:solidFill>
                <a:srgbClr val="434343"/>
              </a:solidFill>
            </a:endParaRPr>
          </a:p>
        </p:txBody>
      </p:sp>
      <p:sp>
        <p:nvSpPr>
          <p:cNvPr id="1181" name="Google Shape;1181;g7424cb180b_0_331"/>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Overlay Network</a:t>
            </a:r>
            <a:endParaRPr>
              <a:solidFill>
                <a:srgbClr val="434343"/>
              </a:solidFill>
            </a:endParaRPr>
          </a:p>
        </p:txBody>
      </p:sp>
      <p:sp>
        <p:nvSpPr>
          <p:cNvPr id="1182" name="Google Shape;1182;g7424cb180b_0_331"/>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Macvlan Network</a:t>
            </a:r>
            <a:endParaRPr sz="2000">
              <a:solidFill>
                <a:srgbClr val="434343"/>
              </a:solidFill>
              <a:latin typeface="Open Sans"/>
              <a:ea typeface="Open Sans"/>
              <a:cs typeface="Open Sans"/>
              <a:sym typeface="Open Sans"/>
            </a:endParaRPr>
          </a:p>
        </p:txBody>
      </p:sp>
      <p:sp>
        <p:nvSpPr>
          <p:cNvPr id="1183" name="Google Shape;1183;g7424cb180b_0_331"/>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Weave  Network</a:t>
            </a:r>
            <a:endParaRPr sz="2000">
              <a:solidFill>
                <a:srgbClr val="434343"/>
              </a:solidFill>
              <a:latin typeface="Open Sans"/>
              <a:ea typeface="Open Sans"/>
              <a:cs typeface="Open Sans"/>
              <a:sym typeface="Open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g7424cb180b_0_342"/>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3</a:t>
            </a:r>
            <a:endParaRPr/>
          </a:p>
        </p:txBody>
      </p:sp>
      <p:sp>
        <p:nvSpPr>
          <p:cNvPr id="1189" name="Google Shape;1189;g7424cb180b_0_342"/>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Which command shows information logged by a running container?</a:t>
            </a:r>
            <a:endParaRPr/>
          </a:p>
        </p:txBody>
      </p:sp>
      <p:sp>
        <p:nvSpPr>
          <p:cNvPr id="1190" name="Google Shape;1190;g7424cb180b_0_342"/>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Docker service logs</a:t>
            </a:r>
            <a:endParaRPr>
              <a:solidFill>
                <a:srgbClr val="434343"/>
              </a:solidFill>
            </a:endParaRPr>
          </a:p>
        </p:txBody>
      </p:sp>
      <p:sp>
        <p:nvSpPr>
          <p:cNvPr id="1191" name="Google Shape;1191;g7424cb180b_0_342"/>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Access logs</a:t>
            </a:r>
            <a:endParaRPr>
              <a:solidFill>
                <a:srgbClr val="434343"/>
              </a:solidFill>
            </a:endParaRPr>
          </a:p>
        </p:txBody>
      </p:sp>
      <p:sp>
        <p:nvSpPr>
          <p:cNvPr id="1192" name="Google Shape;1192;g7424cb180b_0_342"/>
          <p:cNvSpPr txBox="1">
            <a:spLocks noGrp="1"/>
          </p:cNvSpPr>
          <p:nvPr>
            <p:ph type="body" idx="429496729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Docker logs</a:t>
            </a:r>
            <a:endParaRPr sz="2000">
              <a:solidFill>
                <a:srgbClr val="434343"/>
              </a:solidFill>
              <a:latin typeface="Open Sans"/>
              <a:ea typeface="Open Sans"/>
              <a:cs typeface="Open Sans"/>
              <a:sym typeface="Open Sans"/>
            </a:endParaRPr>
          </a:p>
        </p:txBody>
      </p:sp>
      <p:sp>
        <p:nvSpPr>
          <p:cNvPr id="1193" name="Google Shape;1193;g7424cb180b_0_342"/>
          <p:cNvSpPr txBox="1">
            <a:spLocks noGrp="1"/>
          </p:cNvSpPr>
          <p:nvPr>
            <p:ph type="body" idx="4294967295"/>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Container logs</a:t>
            </a:r>
            <a:endParaRPr sz="2000">
              <a:solidFill>
                <a:srgbClr val="434343"/>
              </a:solidFill>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g7424cb180b_0_351"/>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3</a:t>
            </a:r>
            <a:endParaRPr/>
          </a:p>
        </p:txBody>
      </p:sp>
      <p:sp>
        <p:nvSpPr>
          <p:cNvPr id="1199" name="Google Shape;1199;g7424cb180b_0_351"/>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Which command shows information logged by a running container?</a:t>
            </a:r>
            <a:endParaRPr/>
          </a:p>
        </p:txBody>
      </p:sp>
      <p:sp>
        <p:nvSpPr>
          <p:cNvPr id="1200" name="Google Shape;1200;g7424cb180b_0_351"/>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2800"/>
              <a:buNone/>
            </a:pPr>
            <a:r>
              <a:rPr lang="en-US"/>
              <a:t>The command docker logs shows information logged by a running container.</a:t>
            </a:r>
            <a:endParaRPr/>
          </a:p>
        </p:txBody>
      </p:sp>
      <p:sp>
        <p:nvSpPr>
          <p:cNvPr id="1201" name="Google Shape;1201;g7424cb180b_0_351"/>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c.</a:t>
            </a:r>
            <a:endParaRPr/>
          </a:p>
        </p:txBody>
      </p:sp>
      <p:sp>
        <p:nvSpPr>
          <p:cNvPr id="1202" name="Google Shape;1202;g7424cb180b_0_351"/>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Docker service logs</a:t>
            </a:r>
            <a:endParaRPr>
              <a:solidFill>
                <a:srgbClr val="434343"/>
              </a:solidFill>
            </a:endParaRPr>
          </a:p>
        </p:txBody>
      </p:sp>
      <p:sp>
        <p:nvSpPr>
          <p:cNvPr id="1203" name="Google Shape;1203;g7424cb180b_0_351"/>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Access logs</a:t>
            </a:r>
            <a:endParaRPr>
              <a:solidFill>
                <a:srgbClr val="434343"/>
              </a:solidFill>
            </a:endParaRPr>
          </a:p>
        </p:txBody>
      </p:sp>
      <p:sp>
        <p:nvSpPr>
          <p:cNvPr id="1204" name="Google Shape;1204;g7424cb180b_0_351"/>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Docker logs</a:t>
            </a:r>
            <a:endParaRPr>
              <a:solidFill>
                <a:srgbClr val="434343"/>
              </a:solidFill>
            </a:endParaRPr>
          </a:p>
        </p:txBody>
      </p:sp>
      <p:sp>
        <p:nvSpPr>
          <p:cNvPr id="1205" name="Google Shape;1205;g7424cb180b_0_351"/>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Container logs</a:t>
            </a:r>
            <a:endParaRPr>
              <a:solidFill>
                <a:srgbClr val="434343"/>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g6ceeeeb666_1_30"/>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4</a:t>
            </a:r>
            <a:endParaRPr/>
          </a:p>
        </p:txBody>
      </p:sp>
      <p:sp>
        <p:nvSpPr>
          <p:cNvPr id="1211" name="Google Shape;1211;g6ceeeeb666_1_30"/>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________ is composed of the configuration of a container's network stack. </a:t>
            </a:r>
            <a:endParaRPr>
              <a:solidFill>
                <a:schemeClr val="dk1"/>
              </a:solidFill>
              <a:highlight>
                <a:srgbClr val="FFFFFF"/>
              </a:highlight>
            </a:endParaRPr>
          </a:p>
        </p:txBody>
      </p:sp>
      <p:sp>
        <p:nvSpPr>
          <p:cNvPr id="1212" name="Google Shape;1212;g6ceeeeb666_1_30"/>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Sandbox</a:t>
            </a:r>
            <a:endParaRPr>
              <a:solidFill>
                <a:srgbClr val="434343"/>
              </a:solidFill>
              <a:highlight>
                <a:srgbClr val="FFFFFF"/>
              </a:highlight>
            </a:endParaRPr>
          </a:p>
        </p:txBody>
      </p:sp>
      <p:sp>
        <p:nvSpPr>
          <p:cNvPr id="1213" name="Google Shape;1213;g6ceeeeb666_1_30"/>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Published port</a:t>
            </a:r>
            <a:endParaRPr>
              <a:solidFill>
                <a:srgbClr val="434343"/>
              </a:solidFill>
            </a:endParaRPr>
          </a:p>
        </p:txBody>
      </p:sp>
      <p:sp>
        <p:nvSpPr>
          <p:cNvPr id="1214" name="Google Shape;1214;g6ceeeeb666_1_30"/>
          <p:cNvSpPr txBox="1">
            <a:spLocks noGrp="1"/>
          </p:cNvSpPr>
          <p:nvPr>
            <p:ph type="body" idx="429496729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Docker host</a:t>
            </a:r>
            <a:endParaRPr sz="2000">
              <a:solidFill>
                <a:srgbClr val="434343"/>
              </a:solidFill>
              <a:latin typeface="Open Sans"/>
              <a:ea typeface="Open Sans"/>
              <a:cs typeface="Open Sans"/>
              <a:sym typeface="Open Sans"/>
            </a:endParaRPr>
          </a:p>
        </p:txBody>
      </p:sp>
      <p:sp>
        <p:nvSpPr>
          <p:cNvPr id="1215" name="Google Shape;1215;g6ceeeeb666_1_30"/>
          <p:cNvSpPr txBox="1">
            <a:spLocks noGrp="1"/>
          </p:cNvSpPr>
          <p:nvPr>
            <p:ph type="body" idx="4294967295"/>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DNS services</a:t>
            </a:r>
            <a:endParaRPr sz="2000">
              <a:solidFill>
                <a:srgbClr val="434343"/>
              </a:solidFill>
              <a:latin typeface="Open Sans"/>
              <a:ea typeface="Open Sans"/>
              <a:cs typeface="Open Sans"/>
              <a:sym typeface="Open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g6ceeeeb666_1_39"/>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4</a:t>
            </a:r>
            <a:endParaRPr/>
          </a:p>
        </p:txBody>
      </p:sp>
      <p:sp>
        <p:nvSpPr>
          <p:cNvPr id="1221" name="Google Shape;1221;g6ceeeeb666_1_39"/>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________ is composed of the configuration of a container's network stack. </a:t>
            </a:r>
            <a:endParaRPr/>
          </a:p>
        </p:txBody>
      </p:sp>
      <p:sp>
        <p:nvSpPr>
          <p:cNvPr id="1222" name="Google Shape;1222;g6ceeeeb666_1_39"/>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2800"/>
              <a:buNone/>
            </a:pPr>
            <a:r>
              <a:rPr lang="en-US"/>
              <a:t>A sandbox is composed of the configuration of a container's network stack. </a:t>
            </a:r>
            <a:endParaRPr/>
          </a:p>
        </p:txBody>
      </p:sp>
      <p:sp>
        <p:nvSpPr>
          <p:cNvPr id="1223" name="Google Shape;1223;g6ceeeeb666_1_39"/>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a.</a:t>
            </a:r>
            <a:endParaRPr/>
          </a:p>
        </p:txBody>
      </p:sp>
      <p:sp>
        <p:nvSpPr>
          <p:cNvPr id="1224" name="Google Shape;1224;g6ceeeeb666_1_39"/>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Sandbox</a:t>
            </a:r>
            <a:endParaRPr>
              <a:solidFill>
                <a:srgbClr val="434343"/>
              </a:solidFill>
              <a:highlight>
                <a:srgbClr val="FFFFFF"/>
              </a:highlight>
            </a:endParaRPr>
          </a:p>
        </p:txBody>
      </p:sp>
      <p:sp>
        <p:nvSpPr>
          <p:cNvPr id="1225" name="Google Shape;1225;g6ceeeeb666_1_39"/>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Published port</a:t>
            </a:r>
            <a:endParaRPr>
              <a:solidFill>
                <a:srgbClr val="434343"/>
              </a:solidFill>
            </a:endParaRPr>
          </a:p>
        </p:txBody>
      </p:sp>
      <p:sp>
        <p:nvSpPr>
          <p:cNvPr id="1226" name="Google Shape;1226;g6ceeeeb666_1_39"/>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Docker host</a:t>
            </a:r>
            <a:endParaRPr sz="2000">
              <a:solidFill>
                <a:srgbClr val="434343"/>
              </a:solidFill>
              <a:latin typeface="Open Sans"/>
              <a:ea typeface="Open Sans"/>
              <a:cs typeface="Open Sans"/>
              <a:sym typeface="Open Sans"/>
            </a:endParaRPr>
          </a:p>
        </p:txBody>
      </p:sp>
      <p:sp>
        <p:nvSpPr>
          <p:cNvPr id="1227" name="Google Shape;1227;g6ceeeeb666_1_39"/>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DNS services</a:t>
            </a:r>
            <a:endParaRPr sz="2000">
              <a:solidFill>
                <a:srgbClr val="434343"/>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77cd789f11_0_647"/>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Bridge Network</a:t>
            </a:r>
            <a:endParaRPr/>
          </a:p>
        </p:txBody>
      </p:sp>
      <p:pic>
        <p:nvPicPr>
          <p:cNvPr id="479" name="Google Shape;479;g77cd789f11_0_647"/>
          <p:cNvPicPr preferRelativeResize="0"/>
          <p:nvPr/>
        </p:nvPicPr>
        <p:blipFill rotWithShape="1">
          <a:blip r:embed="rId3">
            <a:alphaModFix/>
          </a:blip>
          <a:srcRect/>
          <a:stretch/>
        </p:blipFill>
        <p:spPr>
          <a:xfrm>
            <a:off x="5537798" y="644250"/>
            <a:ext cx="5252751" cy="481700"/>
          </a:xfrm>
          <a:prstGeom prst="rect">
            <a:avLst/>
          </a:prstGeom>
          <a:noFill/>
          <a:ln>
            <a:noFill/>
          </a:ln>
        </p:spPr>
      </p:pic>
      <p:sp>
        <p:nvSpPr>
          <p:cNvPr id="480" name="Google Shape;480;g77cd789f11_0_647"/>
          <p:cNvSpPr/>
          <p:nvPr/>
        </p:nvSpPr>
        <p:spPr>
          <a:xfrm>
            <a:off x="1244600" y="1575518"/>
            <a:ext cx="13589100" cy="741300"/>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Bridge is a default Docker network that is present on any Linux host which runs a Docker Engine.</a:t>
            </a:r>
            <a:endParaRPr sz="2200" b="0" i="0" u="none" strike="noStrike" cap="none">
              <a:solidFill>
                <a:srgbClr val="3F3F3F"/>
              </a:solidFill>
              <a:latin typeface="Open Sans"/>
              <a:ea typeface="Open Sans"/>
              <a:cs typeface="Open Sans"/>
              <a:sym typeface="Open Sans"/>
            </a:endParaRPr>
          </a:p>
        </p:txBody>
      </p:sp>
      <p:sp>
        <p:nvSpPr>
          <p:cNvPr id="481" name="Google Shape;481;g77cd789f11_0_647"/>
          <p:cNvSpPr/>
          <p:nvPr/>
        </p:nvSpPr>
        <p:spPr>
          <a:xfrm>
            <a:off x="2184400" y="5309572"/>
            <a:ext cx="4885800" cy="5352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Understanding correlated terms:</a:t>
            </a:r>
            <a:endParaRPr sz="2200" b="0" i="0" u="none" strike="noStrike" cap="none">
              <a:solidFill>
                <a:schemeClr val="lt1"/>
              </a:solidFill>
              <a:latin typeface="Open Sans"/>
              <a:ea typeface="Open Sans"/>
              <a:cs typeface="Open Sans"/>
              <a:sym typeface="Open Sans"/>
            </a:endParaRPr>
          </a:p>
        </p:txBody>
      </p:sp>
      <p:sp>
        <p:nvSpPr>
          <p:cNvPr id="482" name="Google Shape;482;g77cd789f11_0_647"/>
          <p:cNvSpPr/>
          <p:nvPr/>
        </p:nvSpPr>
        <p:spPr>
          <a:xfrm>
            <a:off x="2184400" y="6149760"/>
            <a:ext cx="11582400" cy="1418700"/>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 </a:t>
            </a:r>
            <a:r>
              <a:rPr lang="en-US" sz="2200" b="0" i="1" u="none" strike="noStrike" cap="none">
                <a:solidFill>
                  <a:srgbClr val="3F3F3F"/>
                </a:solidFill>
                <a:latin typeface="Open Sans"/>
                <a:ea typeface="Open Sans"/>
                <a:cs typeface="Open Sans"/>
                <a:sym typeface="Open Sans"/>
              </a:rPr>
              <a:t>bridge</a:t>
            </a:r>
            <a:r>
              <a:rPr lang="en-US" sz="2200" b="0" i="0" u="none" strike="noStrike" cap="none">
                <a:solidFill>
                  <a:srgbClr val="3F3F3F"/>
                </a:solidFill>
                <a:latin typeface="Open Sans"/>
                <a:ea typeface="Open Sans"/>
                <a:cs typeface="Open Sans"/>
                <a:sym typeface="Open Sans"/>
              </a:rPr>
              <a:t> is a Docker network</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 </a:t>
            </a:r>
            <a:r>
              <a:rPr lang="en-US" sz="2200" b="0" i="1" u="none" strike="noStrike" cap="none">
                <a:solidFill>
                  <a:srgbClr val="3F3F3F"/>
                </a:solidFill>
                <a:latin typeface="Open Sans"/>
                <a:ea typeface="Open Sans"/>
                <a:cs typeface="Open Sans"/>
                <a:sym typeface="Open Sans"/>
              </a:rPr>
              <a:t>bridge</a:t>
            </a:r>
            <a:r>
              <a:rPr lang="en-US" sz="2200" b="0" i="0" u="none" strike="noStrike" cap="none">
                <a:solidFill>
                  <a:srgbClr val="3F3F3F"/>
                </a:solidFill>
                <a:latin typeface="Open Sans"/>
                <a:ea typeface="Open Sans"/>
                <a:cs typeface="Open Sans"/>
                <a:sym typeface="Open Sans"/>
              </a:rPr>
              <a:t> is also a Docker network driver/template, which creates a bridge network</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3F3F3F"/>
              </a:buClr>
              <a:buSzPts val="2200"/>
              <a:buFont typeface="Arial"/>
              <a:buChar char="•"/>
            </a:pPr>
            <a:r>
              <a:rPr lang="en-US" sz="2200" b="0" i="1" u="none" strike="noStrike" cap="none">
                <a:solidFill>
                  <a:srgbClr val="3F3F3F"/>
                </a:solidFill>
                <a:latin typeface="Open Sans"/>
                <a:ea typeface="Open Sans"/>
                <a:cs typeface="Open Sans"/>
                <a:sym typeface="Open Sans"/>
              </a:rPr>
              <a:t>docker0</a:t>
            </a:r>
            <a:r>
              <a:rPr lang="en-US" sz="2200" b="0" i="0" u="none" strike="noStrike" cap="none">
                <a:solidFill>
                  <a:srgbClr val="3F3F3F"/>
                </a:solidFill>
                <a:latin typeface="Open Sans"/>
                <a:ea typeface="Open Sans"/>
                <a:cs typeface="Open Sans"/>
                <a:sym typeface="Open Sans"/>
              </a:rPr>
              <a:t> is the kernel building block that is used in implementing the bridge network</a:t>
            </a:r>
            <a:endParaRPr sz="1400" b="0" i="0" u="none" strike="noStrike" cap="none">
              <a:solidFill>
                <a:srgbClr val="000000"/>
              </a:solidFill>
              <a:latin typeface="Arial"/>
              <a:ea typeface="Arial"/>
              <a:cs typeface="Arial"/>
              <a:sym typeface="Arial"/>
            </a:endParaRPr>
          </a:p>
        </p:txBody>
      </p:sp>
      <p:grpSp>
        <p:nvGrpSpPr>
          <p:cNvPr id="483" name="Google Shape;483;g77cd789f11_0_647"/>
          <p:cNvGrpSpPr/>
          <p:nvPr/>
        </p:nvGrpSpPr>
        <p:grpSpPr>
          <a:xfrm>
            <a:off x="3047999" y="2860279"/>
            <a:ext cx="9855092" cy="860328"/>
            <a:chOff x="2184400" y="3007075"/>
            <a:chExt cx="9855092" cy="860328"/>
          </a:xfrm>
        </p:grpSpPr>
        <p:sp>
          <p:nvSpPr>
            <p:cNvPr id="484" name="Google Shape;484;g77cd789f11_0_647"/>
            <p:cNvSpPr/>
            <p:nvPr/>
          </p:nvSpPr>
          <p:spPr>
            <a:xfrm>
              <a:off x="2184400" y="3254803"/>
              <a:ext cx="3354900" cy="612600"/>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Bridge network driver</a:t>
              </a:r>
              <a:endParaRPr sz="2200" b="0" i="0" u="none" strike="noStrike" cap="none">
                <a:solidFill>
                  <a:srgbClr val="3F3F3F"/>
                </a:solidFill>
                <a:latin typeface="Open Sans"/>
                <a:ea typeface="Open Sans"/>
                <a:cs typeface="Open Sans"/>
                <a:sym typeface="Open Sans"/>
              </a:endParaRPr>
            </a:p>
          </p:txBody>
        </p:sp>
        <p:cxnSp>
          <p:nvCxnSpPr>
            <p:cNvPr id="485" name="Google Shape;485;g77cd789f11_0_647"/>
            <p:cNvCxnSpPr/>
            <p:nvPr/>
          </p:nvCxnSpPr>
          <p:spPr>
            <a:xfrm>
              <a:off x="6096000" y="3561107"/>
              <a:ext cx="2031900" cy="0"/>
            </a:xfrm>
            <a:prstGeom prst="straightConnector1">
              <a:avLst/>
            </a:prstGeom>
            <a:noFill/>
            <a:ln w="9525" cap="flat" cmpd="sng">
              <a:solidFill>
                <a:srgbClr val="5597D3"/>
              </a:solidFill>
              <a:prstDash val="solid"/>
              <a:round/>
              <a:headEnd type="none" w="sm" len="sm"/>
              <a:tailEnd type="triangle" w="med" len="med"/>
            </a:ln>
          </p:spPr>
        </p:cxnSp>
        <p:sp>
          <p:nvSpPr>
            <p:cNvPr id="486" name="Google Shape;486;g77cd789f11_0_647"/>
            <p:cNvSpPr/>
            <p:nvPr/>
          </p:nvSpPr>
          <p:spPr>
            <a:xfrm>
              <a:off x="8684592" y="3254803"/>
              <a:ext cx="3354900" cy="612600"/>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Bridge network</a:t>
              </a:r>
              <a:endParaRPr sz="2200" b="0" i="0" u="none" strike="noStrike" cap="none">
                <a:solidFill>
                  <a:srgbClr val="3F3F3F"/>
                </a:solidFill>
                <a:latin typeface="Open Sans"/>
                <a:ea typeface="Open Sans"/>
                <a:cs typeface="Open Sans"/>
                <a:sym typeface="Open Sans"/>
              </a:endParaRPr>
            </a:p>
          </p:txBody>
        </p:sp>
        <p:sp>
          <p:nvSpPr>
            <p:cNvPr id="487" name="Google Shape;487;g77cd789f11_0_647"/>
            <p:cNvSpPr txBox="1"/>
            <p:nvPr/>
          </p:nvSpPr>
          <p:spPr>
            <a:xfrm>
              <a:off x="6477000" y="3007075"/>
              <a:ext cx="1269900" cy="4308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creates</a:t>
              </a:r>
              <a:endParaRPr sz="2200" b="0" i="0" u="none" strike="noStrike" cap="none">
                <a:solidFill>
                  <a:srgbClr val="3F3F3F"/>
                </a:solidFill>
                <a:latin typeface="Open Sans"/>
                <a:ea typeface="Open Sans"/>
                <a:cs typeface="Open Sans"/>
                <a:sym typeface="Open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77cd789f11_0_661"/>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Bridge Network</a:t>
            </a:r>
            <a:endParaRPr/>
          </a:p>
        </p:txBody>
      </p:sp>
      <p:pic>
        <p:nvPicPr>
          <p:cNvPr id="494" name="Google Shape;494;g77cd789f11_0_661"/>
          <p:cNvPicPr preferRelativeResize="0"/>
          <p:nvPr/>
        </p:nvPicPr>
        <p:blipFill rotWithShape="1">
          <a:blip r:embed="rId3">
            <a:alphaModFix/>
          </a:blip>
          <a:srcRect/>
          <a:stretch/>
        </p:blipFill>
        <p:spPr>
          <a:xfrm>
            <a:off x="1047279" y="978013"/>
            <a:ext cx="5835116" cy="7526185"/>
          </a:xfrm>
          <a:prstGeom prst="rect">
            <a:avLst/>
          </a:prstGeom>
          <a:noFill/>
          <a:ln>
            <a:noFill/>
          </a:ln>
        </p:spPr>
      </p:pic>
      <p:cxnSp>
        <p:nvCxnSpPr>
          <p:cNvPr id="495" name="Google Shape;495;g77cd789f11_0_661"/>
          <p:cNvCxnSpPr>
            <a:stCxn id="496" idx="3"/>
            <a:endCxn id="497" idx="1"/>
          </p:cNvCxnSpPr>
          <p:nvPr/>
        </p:nvCxnSpPr>
        <p:spPr>
          <a:xfrm rot="10800000" flipH="1">
            <a:off x="5459504" y="1761206"/>
            <a:ext cx="2271000" cy="1926900"/>
          </a:xfrm>
          <a:prstGeom prst="straightConnector1">
            <a:avLst/>
          </a:prstGeom>
          <a:noFill/>
          <a:ln w="9525" cap="flat" cmpd="sng">
            <a:solidFill>
              <a:srgbClr val="5597D3"/>
            </a:solidFill>
            <a:prstDash val="solid"/>
            <a:round/>
            <a:headEnd type="none" w="sm" len="sm"/>
            <a:tailEnd type="triangle" w="med" len="med"/>
          </a:ln>
        </p:spPr>
      </p:cxnSp>
      <p:sp>
        <p:nvSpPr>
          <p:cNvPr id="497" name="Google Shape;497;g77cd789f11_0_661"/>
          <p:cNvSpPr/>
          <p:nvPr/>
        </p:nvSpPr>
        <p:spPr>
          <a:xfrm>
            <a:off x="7730467" y="1372054"/>
            <a:ext cx="6954000" cy="7785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Docker Engine connects the container to the bridge network by default.</a:t>
            </a:r>
            <a:endParaRPr sz="2200" b="0" i="0" u="none" strike="noStrike" cap="none">
              <a:solidFill>
                <a:srgbClr val="3F3F3F"/>
              </a:solidFill>
              <a:latin typeface="Open Sans"/>
              <a:ea typeface="Open Sans"/>
              <a:cs typeface="Open Sans"/>
              <a:sym typeface="Open Sans"/>
            </a:endParaRPr>
          </a:p>
        </p:txBody>
      </p:sp>
      <p:cxnSp>
        <p:nvCxnSpPr>
          <p:cNvPr id="498" name="Google Shape;498;g77cd789f11_0_661"/>
          <p:cNvCxnSpPr>
            <a:stCxn id="499" idx="3"/>
            <a:endCxn id="500" idx="1"/>
          </p:cNvCxnSpPr>
          <p:nvPr/>
        </p:nvCxnSpPr>
        <p:spPr>
          <a:xfrm rot="10800000" flipH="1">
            <a:off x="5015770" y="3264789"/>
            <a:ext cx="2714700" cy="1165800"/>
          </a:xfrm>
          <a:prstGeom prst="straightConnector1">
            <a:avLst/>
          </a:prstGeom>
          <a:noFill/>
          <a:ln w="9525" cap="flat" cmpd="sng">
            <a:solidFill>
              <a:srgbClr val="5597D3"/>
            </a:solidFill>
            <a:prstDash val="solid"/>
            <a:round/>
            <a:headEnd type="none" w="sm" len="sm"/>
            <a:tailEnd type="triangle" w="med" len="med"/>
          </a:ln>
        </p:spPr>
      </p:cxnSp>
      <p:sp>
        <p:nvSpPr>
          <p:cNvPr id="500" name="Google Shape;500;g77cd789f11_0_661"/>
          <p:cNvSpPr/>
          <p:nvPr/>
        </p:nvSpPr>
        <p:spPr>
          <a:xfrm>
            <a:off x="7730467" y="2868688"/>
            <a:ext cx="6954000" cy="7920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eth0</a:t>
            </a:r>
            <a:r>
              <a:rPr lang="en-US" sz="2200" b="0" i="0" u="none" strike="noStrike" cap="none">
                <a:solidFill>
                  <a:srgbClr val="3F3F3F"/>
                </a:solidFill>
                <a:latin typeface="Open Sans"/>
                <a:ea typeface="Open Sans"/>
                <a:cs typeface="Open Sans"/>
                <a:sym typeface="Open Sans"/>
              </a:rPr>
              <a:t> is created by the bridge driver and an address is given by the Docker native IPAM driver.</a:t>
            </a:r>
            <a:endParaRPr sz="2200" b="0" i="0" u="none" strike="noStrike" cap="none">
              <a:solidFill>
                <a:srgbClr val="3F3F3F"/>
              </a:solidFill>
              <a:latin typeface="Open Sans"/>
              <a:ea typeface="Open Sans"/>
              <a:cs typeface="Open Sans"/>
              <a:sym typeface="Open Sans"/>
            </a:endParaRPr>
          </a:p>
        </p:txBody>
      </p:sp>
      <p:cxnSp>
        <p:nvCxnSpPr>
          <p:cNvPr id="501" name="Google Shape;501;g77cd789f11_0_661"/>
          <p:cNvCxnSpPr>
            <a:stCxn id="502" idx="3"/>
            <a:endCxn id="503" idx="1"/>
          </p:cNvCxnSpPr>
          <p:nvPr/>
        </p:nvCxnSpPr>
        <p:spPr>
          <a:xfrm rot="10800000" flipH="1">
            <a:off x="4680842" y="6189545"/>
            <a:ext cx="3049500" cy="191700"/>
          </a:xfrm>
          <a:prstGeom prst="straightConnector1">
            <a:avLst/>
          </a:prstGeom>
          <a:noFill/>
          <a:ln w="9525" cap="flat" cmpd="sng">
            <a:solidFill>
              <a:srgbClr val="5597D3"/>
            </a:solidFill>
            <a:prstDash val="solid"/>
            <a:round/>
            <a:headEnd type="none" w="sm" len="sm"/>
            <a:tailEnd type="triangle" w="med" len="med"/>
          </a:ln>
        </p:spPr>
      </p:cxnSp>
      <p:sp>
        <p:nvSpPr>
          <p:cNvPr id="503" name="Google Shape;503;g77cd789f11_0_661"/>
          <p:cNvSpPr/>
          <p:nvPr/>
        </p:nvSpPr>
        <p:spPr>
          <a:xfrm>
            <a:off x="7730468" y="5829453"/>
            <a:ext cx="6954000" cy="7200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docker0</a:t>
            </a:r>
            <a:r>
              <a:rPr lang="en-US" sz="2200" b="0" i="0" u="none" strike="noStrike" cap="none">
                <a:solidFill>
                  <a:srgbClr val="3F3F3F"/>
                </a:solidFill>
                <a:latin typeface="Open Sans"/>
                <a:ea typeface="Open Sans"/>
                <a:cs typeface="Open Sans"/>
                <a:sym typeface="Open Sans"/>
              </a:rPr>
              <a:t> is a Linux bridge that exists in the host network namespace. </a:t>
            </a:r>
            <a:endParaRPr sz="2200" b="0" i="0" u="none" strike="noStrike" cap="none">
              <a:solidFill>
                <a:srgbClr val="3F3F3F"/>
              </a:solidFill>
              <a:latin typeface="Open Sans"/>
              <a:ea typeface="Open Sans"/>
              <a:cs typeface="Open Sans"/>
              <a:sym typeface="Open Sans"/>
            </a:endParaRPr>
          </a:p>
        </p:txBody>
      </p:sp>
      <p:cxnSp>
        <p:nvCxnSpPr>
          <p:cNvPr id="504" name="Google Shape;504;g77cd789f11_0_661"/>
          <p:cNvCxnSpPr>
            <a:stCxn id="505" idx="3"/>
            <a:endCxn id="506" idx="1"/>
          </p:cNvCxnSpPr>
          <p:nvPr/>
        </p:nvCxnSpPr>
        <p:spPr>
          <a:xfrm rot="10800000" flipH="1">
            <a:off x="4501557" y="4720170"/>
            <a:ext cx="3228900" cy="683100"/>
          </a:xfrm>
          <a:prstGeom prst="straightConnector1">
            <a:avLst/>
          </a:prstGeom>
          <a:noFill/>
          <a:ln w="9525" cap="flat" cmpd="sng">
            <a:solidFill>
              <a:srgbClr val="5597D3"/>
            </a:solidFill>
            <a:prstDash val="solid"/>
            <a:round/>
            <a:headEnd type="none" w="sm" len="sm"/>
            <a:tailEnd type="triangle" w="med" len="med"/>
          </a:ln>
        </p:spPr>
      </p:cxnSp>
      <p:sp>
        <p:nvSpPr>
          <p:cNvPr id="506" name="Google Shape;506;g77cd789f11_0_661"/>
          <p:cNvSpPr/>
          <p:nvPr/>
        </p:nvSpPr>
        <p:spPr>
          <a:xfrm>
            <a:off x="7730467" y="4284637"/>
            <a:ext cx="6954000" cy="8712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veth</a:t>
            </a:r>
            <a:r>
              <a:rPr lang="en-US" sz="2200" b="0" i="0" u="none" strike="noStrike" cap="none">
                <a:solidFill>
                  <a:srgbClr val="3F3F3F"/>
                </a:solidFill>
                <a:latin typeface="Open Sans"/>
                <a:ea typeface="Open Sans"/>
                <a:cs typeface="Open Sans"/>
                <a:sym typeface="Open Sans"/>
              </a:rPr>
              <a:t> is a virtual ethernet interface which connects bridge to the </a:t>
            </a:r>
            <a:r>
              <a:rPr lang="en-US" sz="2200" b="0" i="1" u="none" strike="noStrike" cap="none">
                <a:solidFill>
                  <a:srgbClr val="3F3F3F"/>
                </a:solidFill>
                <a:latin typeface="Open Sans"/>
                <a:ea typeface="Open Sans"/>
                <a:cs typeface="Open Sans"/>
                <a:sym typeface="Open Sans"/>
              </a:rPr>
              <a:t>eth0</a:t>
            </a:r>
            <a:r>
              <a:rPr lang="en-US" sz="2200" b="0" i="0" u="none" strike="noStrike" cap="none">
                <a:solidFill>
                  <a:srgbClr val="3F3F3F"/>
                </a:solidFill>
                <a:latin typeface="Open Sans"/>
                <a:ea typeface="Open Sans"/>
                <a:cs typeface="Open Sans"/>
                <a:sym typeface="Open Sans"/>
              </a:rPr>
              <a:t> interface inside the container.</a:t>
            </a:r>
            <a:endParaRPr sz="2200" b="0" i="0" u="none" strike="noStrike" cap="none">
              <a:solidFill>
                <a:srgbClr val="3F3F3F"/>
              </a:solidFill>
              <a:latin typeface="Open Sans"/>
              <a:ea typeface="Open Sans"/>
              <a:cs typeface="Open Sans"/>
              <a:sym typeface="Open Sans"/>
            </a:endParaRPr>
          </a:p>
        </p:txBody>
      </p:sp>
      <p:sp>
        <p:nvSpPr>
          <p:cNvPr id="507" name="Google Shape;507;g77cd789f11_0_661"/>
          <p:cNvSpPr/>
          <p:nvPr/>
        </p:nvSpPr>
        <p:spPr>
          <a:xfrm>
            <a:off x="3401519" y="7032588"/>
            <a:ext cx="856800" cy="7347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508" name="Google Shape;508;g77cd789f11_0_661"/>
          <p:cNvCxnSpPr>
            <a:stCxn id="507" idx="3"/>
            <a:endCxn id="509" idx="1"/>
          </p:cNvCxnSpPr>
          <p:nvPr/>
        </p:nvCxnSpPr>
        <p:spPr>
          <a:xfrm>
            <a:off x="4258319" y="7399938"/>
            <a:ext cx="3472200" cy="317700"/>
          </a:xfrm>
          <a:prstGeom prst="straightConnector1">
            <a:avLst/>
          </a:prstGeom>
          <a:noFill/>
          <a:ln w="9525" cap="flat" cmpd="sng">
            <a:solidFill>
              <a:srgbClr val="5597D3"/>
            </a:solidFill>
            <a:prstDash val="solid"/>
            <a:round/>
            <a:headEnd type="none" w="sm" len="sm"/>
            <a:tailEnd type="triangle" w="med" len="med"/>
          </a:ln>
        </p:spPr>
      </p:cxnSp>
      <p:grpSp>
        <p:nvGrpSpPr>
          <p:cNvPr id="510" name="Google Shape;510;g77cd789f11_0_661"/>
          <p:cNvGrpSpPr/>
          <p:nvPr/>
        </p:nvGrpSpPr>
        <p:grpSpPr>
          <a:xfrm>
            <a:off x="2187104" y="2449706"/>
            <a:ext cx="3272400" cy="4431939"/>
            <a:chOff x="2362200" y="2391341"/>
            <a:chExt cx="3272400" cy="4431939"/>
          </a:xfrm>
        </p:grpSpPr>
        <p:sp>
          <p:nvSpPr>
            <p:cNvPr id="496" name="Google Shape;496;g77cd789f11_0_661"/>
            <p:cNvSpPr/>
            <p:nvPr/>
          </p:nvSpPr>
          <p:spPr>
            <a:xfrm>
              <a:off x="2362200" y="2391341"/>
              <a:ext cx="3272400" cy="24768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sp>
          <p:nvSpPr>
            <p:cNvPr id="499" name="Google Shape;499;g77cd789f11_0_661"/>
            <p:cNvSpPr/>
            <p:nvPr/>
          </p:nvSpPr>
          <p:spPr>
            <a:xfrm>
              <a:off x="2835566" y="3993624"/>
              <a:ext cx="2355300" cy="7572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sp>
          <p:nvSpPr>
            <p:cNvPr id="502" name="Google Shape;502;g77cd789f11_0_661"/>
            <p:cNvSpPr/>
            <p:nvPr/>
          </p:nvSpPr>
          <p:spPr>
            <a:xfrm>
              <a:off x="3118338" y="5822480"/>
              <a:ext cx="1737600" cy="10008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sp>
          <p:nvSpPr>
            <p:cNvPr id="505" name="Google Shape;505;g77cd789f11_0_661"/>
            <p:cNvSpPr/>
            <p:nvPr/>
          </p:nvSpPr>
          <p:spPr>
            <a:xfrm>
              <a:off x="3329353" y="5019555"/>
              <a:ext cx="1347300" cy="6507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grpSp>
      <p:sp>
        <p:nvSpPr>
          <p:cNvPr id="509" name="Google Shape;509;g77cd789f11_0_661"/>
          <p:cNvSpPr/>
          <p:nvPr/>
        </p:nvSpPr>
        <p:spPr>
          <a:xfrm>
            <a:off x="7730468" y="7328262"/>
            <a:ext cx="6954000" cy="7785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routing table connects </a:t>
            </a:r>
            <a:r>
              <a:rPr lang="en-US" sz="2200" b="0" i="1" u="none" strike="noStrike" cap="none">
                <a:solidFill>
                  <a:srgbClr val="3F3F3F"/>
                </a:solidFill>
                <a:latin typeface="Open Sans"/>
                <a:ea typeface="Open Sans"/>
                <a:cs typeface="Open Sans"/>
                <a:sym typeface="Open Sans"/>
              </a:rPr>
              <a:t>docker0 </a:t>
            </a:r>
            <a:r>
              <a:rPr lang="en-US" sz="2200" b="0" i="0" u="none" strike="noStrike" cap="none">
                <a:solidFill>
                  <a:srgbClr val="3F3F3F"/>
                </a:solidFill>
                <a:latin typeface="Open Sans"/>
                <a:ea typeface="Open Sans"/>
                <a:cs typeface="Open Sans"/>
                <a:sym typeface="Open Sans"/>
              </a:rPr>
              <a:t>and </a:t>
            </a:r>
            <a:r>
              <a:rPr lang="en-US" sz="2200" b="0" i="1" u="none" strike="noStrike" cap="none">
                <a:solidFill>
                  <a:srgbClr val="3F3F3F"/>
                </a:solidFill>
                <a:latin typeface="Open Sans"/>
                <a:ea typeface="Open Sans"/>
                <a:cs typeface="Open Sans"/>
                <a:sym typeface="Open Sans"/>
              </a:rPr>
              <a:t>eth0 </a:t>
            </a:r>
            <a:r>
              <a:rPr lang="en-US" sz="2200" b="0" i="0" u="none" strike="noStrike" cap="none">
                <a:solidFill>
                  <a:srgbClr val="3F3F3F"/>
                </a:solidFill>
                <a:latin typeface="Open Sans"/>
                <a:ea typeface="Open Sans"/>
                <a:cs typeface="Open Sans"/>
                <a:sym typeface="Open Sans"/>
              </a:rPr>
              <a:t>on the external network</a:t>
            </a:r>
            <a:endParaRPr sz="2200" b="0" i="1" u="none" strike="noStrike" cap="none">
              <a:solidFill>
                <a:srgbClr val="3F3F3F"/>
              </a:solidFill>
              <a:latin typeface="Open Sans"/>
              <a:ea typeface="Open Sans"/>
              <a:cs typeface="Open Sans"/>
              <a:sym typeface="Open Sans"/>
            </a:endParaRPr>
          </a:p>
        </p:txBody>
      </p:sp>
      <p:sp>
        <p:nvSpPr>
          <p:cNvPr id="511" name="Google Shape;511;g77cd789f11_0_661"/>
          <p:cNvSpPr/>
          <p:nvPr/>
        </p:nvSpPr>
        <p:spPr>
          <a:xfrm>
            <a:off x="386847" y="8699354"/>
            <a:ext cx="8127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3F3F3F"/>
                </a:solidFill>
                <a:latin typeface="Open Sans"/>
                <a:ea typeface="Open Sans"/>
                <a:cs typeface="Open Sans"/>
                <a:sym typeface="Open Sans"/>
              </a:rPr>
              <a:t>Source: https://success.docker.com/article/networking#dockerbridgenetworkdriver</a:t>
            </a:r>
            <a:endParaRPr sz="1400" b="0" i="0" u="none" strike="noStrike" cap="none">
              <a:solidFill>
                <a:srgbClr val="000000"/>
              </a:solidFill>
              <a:latin typeface="Arial"/>
              <a:ea typeface="Arial"/>
              <a:cs typeface="Arial"/>
              <a:sym typeface="Arial"/>
            </a:endParaRPr>
          </a:p>
        </p:txBody>
      </p:sp>
      <p:pic>
        <p:nvPicPr>
          <p:cNvPr id="512" name="Google Shape;512;g77cd789f11_0_661"/>
          <p:cNvPicPr preferRelativeResize="0"/>
          <p:nvPr/>
        </p:nvPicPr>
        <p:blipFill rotWithShape="1">
          <a:blip r:embed="rId4">
            <a:alphaModFix/>
          </a:blip>
          <a:srcRect/>
          <a:stretch/>
        </p:blipFill>
        <p:spPr>
          <a:xfrm>
            <a:off x="5537798" y="644250"/>
            <a:ext cx="5252751" cy="481700"/>
          </a:xfrm>
          <a:prstGeom prst="rect">
            <a:avLst/>
          </a:prstGeom>
          <a:noFill/>
          <a:ln>
            <a:noFill/>
          </a:ln>
        </p:spPr>
      </p:pic>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8580</Words>
  <Application>Microsoft Office PowerPoint</Application>
  <PresentationFormat>Custom</PresentationFormat>
  <Paragraphs>850</Paragraphs>
  <Slides>74</Slides>
  <Notes>74</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74</vt:i4>
      </vt:variant>
    </vt:vector>
  </HeadingPairs>
  <TitlesOfParts>
    <vt:vector size="82" baseType="lpstr">
      <vt:lpstr>Arial</vt:lpstr>
      <vt:lpstr>Calibri</vt:lpstr>
      <vt:lpstr>Open Sans ExtraBold</vt:lpstr>
      <vt:lpstr>Courier New</vt:lpstr>
      <vt:lpstr>Open Sans</vt:lpstr>
      <vt:lpstr>Arimo</vt:lpstr>
      <vt:lpstr>Digital Marketing</vt:lpstr>
      <vt:lpstr>Digital Marketing</vt:lpstr>
      <vt:lpstr>PowerPoint Presentation</vt:lpstr>
      <vt:lpstr>PowerPoint Presentation</vt:lpstr>
      <vt:lpstr>PowerPoint Presentation</vt:lpstr>
      <vt:lpstr>PowerPoint Presentation</vt:lpstr>
      <vt:lpstr>Networks: Overview</vt:lpstr>
      <vt:lpstr>PowerPoint Presentation</vt:lpstr>
      <vt:lpstr>Bridge Network: Overview</vt:lpstr>
      <vt:lpstr>Bridge Network</vt:lpstr>
      <vt:lpstr>Bridge Network</vt:lpstr>
      <vt:lpstr>User-Defined Bridge Network</vt:lpstr>
      <vt:lpstr>Bridge Network</vt:lpstr>
      <vt:lpstr>Create a Bridge Network</vt:lpstr>
      <vt:lpstr>Create a User-Defined Bridge Network</vt:lpstr>
      <vt:lpstr>PowerPoint Presentation</vt:lpstr>
      <vt:lpstr>Host Network: Overview</vt:lpstr>
      <vt:lpstr>Host Network</vt:lpstr>
      <vt:lpstr>Host Network</vt:lpstr>
      <vt:lpstr>Create a Host Network</vt:lpstr>
      <vt:lpstr>PowerPoint Presentation</vt:lpstr>
      <vt:lpstr>Overlay Network: Overview</vt:lpstr>
      <vt:lpstr>Overlay Network</vt:lpstr>
      <vt:lpstr>Overlay Network</vt:lpstr>
      <vt:lpstr>Overlay Network: Prerequisites</vt:lpstr>
      <vt:lpstr>PowerPoint Presentation</vt:lpstr>
      <vt:lpstr>Macvlan Network: Overview</vt:lpstr>
      <vt:lpstr>PowerPoint Presentation</vt:lpstr>
      <vt:lpstr>PowerPoint Presentation</vt:lpstr>
      <vt:lpstr>Create a Macvlan Network</vt:lpstr>
      <vt:lpstr>PowerPoint Presentation</vt:lpstr>
      <vt:lpstr>None Network: Overview</vt:lpstr>
      <vt:lpstr>PowerPoint Presentation</vt:lpstr>
      <vt:lpstr>Prune Networks</vt:lpstr>
      <vt:lpstr>PowerPoint Presentation</vt:lpstr>
      <vt:lpstr>Container Networking Model (CNM)</vt:lpstr>
      <vt:lpstr>Container Networking Model: Drivers</vt:lpstr>
      <vt:lpstr>Interaction between Docker Engine, CNM, and Network Drivers</vt:lpstr>
      <vt:lpstr>PowerPoint Presentation</vt:lpstr>
      <vt:lpstr>Networking from Container Point of View</vt:lpstr>
      <vt:lpstr>Networking from Container Point of View</vt:lpstr>
      <vt:lpstr>Networking from Container Point of View</vt:lpstr>
      <vt:lpstr>Networking from Container Point of View</vt:lpstr>
      <vt:lpstr>PowerPoint Presentation</vt:lpstr>
      <vt:lpstr>Bridge Network Driver: Use Case</vt:lpstr>
      <vt:lpstr>PowerPoint Presentation</vt:lpstr>
      <vt:lpstr>PowerPoint Presentation</vt:lpstr>
      <vt:lpstr>Create an Overlay Network</vt:lpstr>
      <vt:lpstr>Deploy a Service on an Overlay Network</vt:lpstr>
      <vt:lpstr>PowerPoint Presentation</vt:lpstr>
      <vt:lpstr>Identifying Ports</vt:lpstr>
      <vt:lpstr>PowerPoint Presentation</vt:lpstr>
      <vt:lpstr>Publishing Ports</vt:lpstr>
      <vt:lpstr>Publishing Ports</vt:lpstr>
      <vt:lpstr>Exposing Ports</vt:lpstr>
      <vt:lpstr>Publishing Ports</vt:lpstr>
      <vt:lpstr>PowerPoint Presentation</vt:lpstr>
      <vt:lpstr>Traffic</vt:lpstr>
      <vt:lpstr>Traffic</vt:lpstr>
      <vt:lpstr>Traffic</vt:lpstr>
      <vt:lpstr> Configure Docker to Use External DNS </vt:lpstr>
      <vt:lpstr>PowerPoint Presentation</vt:lpstr>
      <vt:lpstr>Docker Link</vt:lpstr>
      <vt:lpstr>Docker Link</vt:lpstr>
      <vt:lpstr>Communication across Links</vt:lpstr>
      <vt:lpstr>Communication across Links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Ajay Pal Singh</dc:creator>
  <cp:lastModifiedBy>Ajay Pal Singh</cp:lastModifiedBy>
  <cp:revision>1</cp:revision>
  <dcterms:created xsi:type="dcterms:W3CDTF">2019-10-17T08:10:32Z</dcterms:created>
  <dcterms:modified xsi:type="dcterms:W3CDTF">2020-05-21T08:04:44Z</dcterms:modified>
</cp:coreProperties>
</file>